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286" r:id="rId4"/>
    <p:sldId id="316" r:id="rId5"/>
    <p:sldId id="287" r:id="rId6"/>
    <p:sldId id="291" r:id="rId7"/>
    <p:sldId id="293" r:id="rId8"/>
    <p:sldId id="292" r:id="rId9"/>
    <p:sldId id="298" r:id="rId10"/>
    <p:sldId id="318" r:id="rId11"/>
    <p:sldId id="308" r:id="rId12"/>
    <p:sldId id="294" r:id="rId13"/>
    <p:sldId id="321" r:id="rId14"/>
    <p:sldId id="270" r:id="rId15"/>
    <p:sldId id="300" r:id="rId16"/>
    <p:sldId id="301" r:id="rId17"/>
    <p:sldId id="302" r:id="rId18"/>
    <p:sldId id="303" r:id="rId19"/>
    <p:sldId id="304" r:id="rId20"/>
    <p:sldId id="305" r:id="rId21"/>
    <p:sldId id="313" r:id="rId22"/>
    <p:sldId id="309" r:id="rId23"/>
    <p:sldId id="327" r:id="rId24"/>
    <p:sldId id="306" r:id="rId25"/>
    <p:sldId id="307" r:id="rId26"/>
    <p:sldId id="311" r:id="rId27"/>
    <p:sldId id="280" r:id="rId28"/>
    <p:sldId id="281" r:id="rId29"/>
    <p:sldId id="322" r:id="rId30"/>
    <p:sldId id="324" r:id="rId31"/>
    <p:sldId id="325" r:id="rId32"/>
    <p:sldId id="326" r:id="rId33"/>
    <p:sldId id="32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6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8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5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1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37D3-4349-435E-89A1-00A277A96C1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0CFD-429C-4021-9ECF-6FCD6E2F8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UYEN%20KHOA%20HOC\emlabonghongnho.wav" TargetMode="Externa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1" y="5334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ĐÔNG TRIỀU  TRƯỜNG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23455" y="2057400"/>
            <a:ext cx="8077200" cy="990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THẦY CÔ VỀ DỰ GIỜ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9041" y="3000005"/>
            <a:ext cx="85482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5A</a:t>
            </a:r>
          </a:p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BÙI THỊ VIÊN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9131" y="3361531"/>
            <a:ext cx="65738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79294" y="3361531"/>
            <a:ext cx="65738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92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6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419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DSC00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MG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05000" y="3954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pic>
        <p:nvPicPr>
          <p:cNvPr id="10247" name="Picture 7" descr="DSC001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990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7 -0.03495 L 0.19462 -0.04259 C 0.22275 -0.04445 0.26094 -0.03195 0.29653 -0.01042 C 0.33698 0.01389 0.36684 0.04143 0.38438 0.07176 L 0.47118 0.21065 " pathEditMode="relative" rAng="1455720" ptsTypes="FffFF">
                                      <p:cBhvr>
                                        <p:cTn id="2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DSC002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DSC002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143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DSC0026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BB6C9"/>
              </a:clrFrom>
              <a:clrTo>
                <a:srgbClr val="5BB6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752" name="AutoShape 8"/>
          <p:cNvCxnSpPr>
            <a:cxnSpLocks noChangeShapeType="1"/>
          </p:cNvCxnSpPr>
          <p:nvPr/>
        </p:nvCxnSpPr>
        <p:spPr bwMode="auto">
          <a:xfrm rot="10800000" flipV="1">
            <a:off x="914400" y="1066800"/>
            <a:ext cx="2895600" cy="19812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3" name="AutoShape 9"/>
          <p:cNvCxnSpPr>
            <a:cxnSpLocks noChangeShapeType="1"/>
          </p:cNvCxnSpPr>
          <p:nvPr/>
        </p:nvCxnSpPr>
        <p:spPr bwMode="auto">
          <a:xfrm rot="16200000" flipH="1">
            <a:off x="1181100" y="3314700"/>
            <a:ext cx="2057400" cy="28956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4" name="AutoShape 10"/>
          <p:cNvCxnSpPr>
            <a:cxnSpLocks noChangeShapeType="1"/>
          </p:cNvCxnSpPr>
          <p:nvPr/>
        </p:nvCxnSpPr>
        <p:spPr bwMode="auto">
          <a:xfrm flipV="1">
            <a:off x="4876800" y="3810000"/>
            <a:ext cx="3048000" cy="20574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5" name="AutoShape 11"/>
          <p:cNvCxnSpPr>
            <a:cxnSpLocks noChangeShapeType="1"/>
          </p:cNvCxnSpPr>
          <p:nvPr/>
        </p:nvCxnSpPr>
        <p:spPr bwMode="auto">
          <a:xfrm rot="5400000" flipH="1">
            <a:off x="5638800" y="533400"/>
            <a:ext cx="1981200" cy="30480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86200" y="1676400"/>
            <a:ext cx="106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Muỗi vằn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096000" y="2971800"/>
            <a:ext cx="106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Bọ gậy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810000" y="4343400"/>
            <a:ext cx="106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Ấu trùng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133600" y="3124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Trứng</a:t>
            </a:r>
          </a:p>
        </p:txBody>
      </p:sp>
      <p:pic>
        <p:nvPicPr>
          <p:cNvPr id="31760" name="Picture 16" descr="images1627546_muoi01_ZCM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1295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58783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Vßng ®êi cña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muçi vằn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4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7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7928" y="1905000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 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0110" y="2366665"/>
            <a:ext cx="8603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3946" y="3573213"/>
            <a:ext cx="8603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d6ban-do-ngoai-da-SXH-16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800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45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endParaRPr 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e4d24041a498154c1bf40eee663fa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962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486400"/>
            <a:ext cx="434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8" descr="tre-sot-xuat-huyet_9-201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19600" y="28956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tràn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dịch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màng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phổi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96000" y="63246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hấp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04800" y="228600"/>
            <a:ext cx="3581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sốt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huyết</a:t>
            </a:r>
            <a:endParaRPr lang="en-US" sz="36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a39be-D-121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7338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7928" y="1888683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7146" y="2343419"/>
            <a:ext cx="8603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0219" y="3543748"/>
            <a:ext cx="8603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s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514599"/>
            <a:ext cx="3276600" cy="42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ss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2514598"/>
            <a:ext cx="3124200" cy="436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ss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27" y="2532867"/>
            <a:ext cx="2763983" cy="431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90600" y="638694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2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371903" y="638694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3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446818" y="641465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6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s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1" y="2103015"/>
            <a:ext cx="5100708" cy="467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10147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81156" y="3048000"/>
            <a:ext cx="38294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Bể nước có nắp đậy, bạn nữ đang quét sân, bạn nam đang khơi thông cống rãnh (để ngăn không cho muỗi đẻ trứng)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75672" y="3117273"/>
            <a:ext cx="38294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Một bạn ngủ có màn, kể cả ban ngày (để ngăn không cho muỗi đốt vì muỗi vằn đốt người cả ban ngày và ban đêm).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ss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2209800"/>
            <a:ext cx="484909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613063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71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55128" y="3117273"/>
            <a:ext cx="38294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4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Chum nước có nắp đậy (để ngăn không cho muỗi đẻ trứng).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ss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8" y="2103015"/>
            <a:ext cx="3210792" cy="42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67247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46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689741" y="76200"/>
            <a:ext cx="56396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8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2015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Khoa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học</a:t>
            </a:r>
            <a:endParaRPr lang="en-US" sz="32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5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</a:rPr>
              <a:t> 8 </a:t>
            </a:r>
            <a:r>
              <a:rPr lang="en-US" sz="2400" b="1" dirty="0" err="1" smtClean="0">
                <a:latin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1" y="2209800"/>
            <a:ext cx="7516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Giữ vệ sinh nhà ở và môi trường xung quanh .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1910" y="2752359"/>
            <a:ext cx="7294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6092" y="3214024"/>
            <a:ext cx="7476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8801" y="3688163"/>
            <a:ext cx="8201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chum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92729" y="4541055"/>
            <a:ext cx="7335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1237" y="5052171"/>
            <a:ext cx="7335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50828" y="5515534"/>
            <a:ext cx="7335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85464" y="5977199"/>
            <a:ext cx="7335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5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8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7201" y="2129135"/>
            <a:ext cx="8458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phòng bệnh sốt xuất huyết tốt nhất là giữ vệ sinh nhà ở và môi trường xung quanh, diệt muỗi, diệt bọ gậy và tránh để muỗi đốt.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5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8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5784" y="2304472"/>
            <a:ext cx="7516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Đi đến cơ sở y tế gần nhất.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093" y="2770601"/>
            <a:ext cx="7294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92728" y="3642302"/>
            <a:ext cx="76038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5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8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7201" y="2129135"/>
            <a:ext cx="8458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phòng bệnh sốt xuất huyết tốt nhất là giữ vệ sinh nhà ở và môi trường xung quanh, diệt muỗi, diệt bọ gậy và tránh để muỗi đốt.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CE7E6-AA27-4DFF-8DD1-4456AB7BE6E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9401" name="Picture 9" descr="m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278CC-8546-48F8-B199-78D74F4D8C5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7" name="Picture 5" descr="txt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8975725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088"/>
            <a:ext cx="9144000" cy="6792912"/>
            <a:chOff x="0" y="41"/>
            <a:chExt cx="5760" cy="4279"/>
          </a:xfrm>
        </p:grpSpPr>
        <p:pic>
          <p:nvPicPr>
            <p:cNvPr id="23555" name="Picture 4" descr="diet bo g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08"/>
              <a:ext cx="288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Picture 4" descr="gom rac 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"/>
              <a:ext cx="2880" cy="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7" descr="Lam-ve-sinh-chum-vai-diet-lang-quang-bo-g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8"/>
              <a:ext cx="288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3" descr="cung nhau vot rac diet mu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2"/>
              <a:ext cx="2880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4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3" name="Picture 7" descr="DSC038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96"/>
              <a:ext cx="2880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4" name="Picture 6" descr="benh-sot-xuat-huyet-gia-tang-khan-truong-cac-bien-phap-phong-chong-di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2"/>
              <a:ext cx="288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0" y="0"/>
              <a:ext cx="5760" cy="2304"/>
              <a:chOff x="0" y="0"/>
              <a:chExt cx="5760" cy="2304"/>
            </a:xfrm>
          </p:grpSpPr>
          <p:pic>
            <p:nvPicPr>
              <p:cNvPr id="25606" name="Picture 5" descr="cung-raid-day-lui-muoi-sot-xuat-huyet--1-VinaTr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0"/>
                <a:ext cx="2880" cy="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7" name="Picture 2" descr="scan00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80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927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can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28600" y="17526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0" y="144780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do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loại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vi-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rút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ra.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Muỗi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vằn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trung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gian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nay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thuốc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đặc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trị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chữa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cơ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sở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y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tế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gần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theo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dõi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ngừa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cao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chứng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-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nguy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hiểm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đối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trẻ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diễn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ngắn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nặng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bên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cơ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vòng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3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5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19364" y="4419600"/>
            <a:ext cx="8458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Cách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tốt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nhất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giữ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vệ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sinh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môi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quanh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diệt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muỗi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diệt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bọ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gậy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tránh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để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muỗi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đốt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8400" y="84272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698977" y="-19050"/>
            <a:ext cx="56396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8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2015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Khoa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học</a:t>
            </a:r>
            <a:endParaRPr lang="en-US" sz="32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pic>
        <p:nvPicPr>
          <p:cNvPr id="5" name="Picture 2" descr="cd6ban-do-ngoai-da-SXH-16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00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8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9BF8E-0716-4E4C-AF91-18A467D885C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476625" y="3792538"/>
            <a:ext cx="53181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952750" y="2630488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016375" y="2630488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4559300" y="2630488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1893888" y="9255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2425700" y="925513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2957513" y="9255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3489325" y="925513"/>
            <a:ext cx="53181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4021138" y="9255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4551363" y="9255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315913" y="925513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2954338" y="1479550"/>
            <a:ext cx="53181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2962275" y="1500188"/>
            <a:ext cx="5334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3495675" y="1500188"/>
            <a:ext cx="53181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4027488" y="1500188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4559300" y="1500188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5089525" y="1500188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320675" y="1477963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2424113" y="20558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6" name="Rectangle 21"/>
          <p:cNvSpPr>
            <a:spLocks noChangeArrowheads="1"/>
          </p:cNvSpPr>
          <p:nvPr/>
        </p:nvSpPr>
        <p:spPr bwMode="auto">
          <a:xfrm>
            <a:off x="2955925" y="2055813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3487738" y="2055813"/>
            <a:ext cx="53181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8" name="Rectangle 23"/>
          <p:cNvSpPr>
            <a:spLocks noChangeArrowheads="1"/>
          </p:cNvSpPr>
          <p:nvPr/>
        </p:nvSpPr>
        <p:spPr bwMode="auto">
          <a:xfrm>
            <a:off x="4019550" y="2055813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29" name="Rectangle 24"/>
          <p:cNvSpPr>
            <a:spLocks noChangeArrowheads="1"/>
          </p:cNvSpPr>
          <p:nvPr/>
        </p:nvSpPr>
        <p:spPr bwMode="auto">
          <a:xfrm>
            <a:off x="4551363" y="20558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0" name="Rectangle 25"/>
          <p:cNvSpPr>
            <a:spLocks noChangeArrowheads="1"/>
          </p:cNvSpPr>
          <p:nvPr/>
        </p:nvSpPr>
        <p:spPr bwMode="auto">
          <a:xfrm>
            <a:off x="5081588" y="20558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1" name="Rectangle 26"/>
          <p:cNvSpPr>
            <a:spLocks noChangeArrowheads="1"/>
          </p:cNvSpPr>
          <p:nvPr/>
        </p:nvSpPr>
        <p:spPr bwMode="auto">
          <a:xfrm>
            <a:off x="319088" y="2055813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21532" name="Rectangle 27"/>
          <p:cNvSpPr>
            <a:spLocks noChangeArrowheads="1"/>
          </p:cNvSpPr>
          <p:nvPr/>
        </p:nvSpPr>
        <p:spPr bwMode="auto">
          <a:xfrm>
            <a:off x="5613400" y="2055813"/>
            <a:ext cx="5318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2420938" y="2630488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4" name="Rectangle 29"/>
          <p:cNvSpPr>
            <a:spLocks noChangeArrowheads="1"/>
          </p:cNvSpPr>
          <p:nvPr/>
        </p:nvSpPr>
        <p:spPr bwMode="auto">
          <a:xfrm>
            <a:off x="3484563" y="2630488"/>
            <a:ext cx="53181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5" name="Rectangle 30"/>
          <p:cNvSpPr>
            <a:spLocks noChangeArrowheads="1"/>
          </p:cNvSpPr>
          <p:nvPr/>
        </p:nvSpPr>
        <p:spPr bwMode="auto">
          <a:xfrm>
            <a:off x="5078413" y="2630488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6" name="Rectangle 31"/>
          <p:cNvSpPr>
            <a:spLocks noChangeArrowheads="1"/>
          </p:cNvSpPr>
          <p:nvPr/>
        </p:nvSpPr>
        <p:spPr bwMode="auto">
          <a:xfrm>
            <a:off x="322263" y="263048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4</a:t>
            </a:r>
          </a:p>
        </p:txBody>
      </p:sp>
      <p:sp>
        <p:nvSpPr>
          <p:cNvPr id="21537" name="Rectangle 32"/>
          <p:cNvSpPr>
            <a:spLocks noChangeArrowheads="1"/>
          </p:cNvSpPr>
          <p:nvPr/>
        </p:nvSpPr>
        <p:spPr bwMode="auto">
          <a:xfrm>
            <a:off x="5611813" y="2630488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8" name="Rectangle 33"/>
          <p:cNvSpPr>
            <a:spLocks noChangeArrowheads="1"/>
          </p:cNvSpPr>
          <p:nvPr/>
        </p:nvSpPr>
        <p:spPr bwMode="auto">
          <a:xfrm>
            <a:off x="6143625" y="2630488"/>
            <a:ext cx="5334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39" name="Rectangle 34"/>
          <p:cNvSpPr>
            <a:spLocks noChangeArrowheads="1"/>
          </p:cNvSpPr>
          <p:nvPr/>
        </p:nvSpPr>
        <p:spPr bwMode="auto">
          <a:xfrm>
            <a:off x="3490913" y="3209925"/>
            <a:ext cx="531812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0" name="Rectangle 35"/>
          <p:cNvSpPr>
            <a:spLocks noChangeArrowheads="1"/>
          </p:cNvSpPr>
          <p:nvPr/>
        </p:nvSpPr>
        <p:spPr bwMode="auto">
          <a:xfrm>
            <a:off x="4022725" y="3209925"/>
            <a:ext cx="531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1" name="Rectangle 36"/>
          <p:cNvSpPr>
            <a:spLocks noChangeArrowheads="1"/>
          </p:cNvSpPr>
          <p:nvPr/>
        </p:nvSpPr>
        <p:spPr bwMode="auto">
          <a:xfrm>
            <a:off x="4554538" y="3209925"/>
            <a:ext cx="53181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2" name="Rectangle 37"/>
          <p:cNvSpPr>
            <a:spLocks noChangeArrowheads="1"/>
          </p:cNvSpPr>
          <p:nvPr/>
        </p:nvSpPr>
        <p:spPr bwMode="auto">
          <a:xfrm>
            <a:off x="5086350" y="3209925"/>
            <a:ext cx="531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3" name="Rectangle 38"/>
          <p:cNvSpPr>
            <a:spLocks noChangeArrowheads="1"/>
          </p:cNvSpPr>
          <p:nvPr/>
        </p:nvSpPr>
        <p:spPr bwMode="auto">
          <a:xfrm>
            <a:off x="5618163" y="3209925"/>
            <a:ext cx="53181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4" name="Rectangle 39"/>
          <p:cNvSpPr>
            <a:spLocks noChangeArrowheads="1"/>
          </p:cNvSpPr>
          <p:nvPr/>
        </p:nvSpPr>
        <p:spPr bwMode="auto">
          <a:xfrm>
            <a:off x="317500" y="3209925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21545" name="Rectangle 40"/>
          <p:cNvSpPr>
            <a:spLocks noChangeArrowheads="1"/>
          </p:cNvSpPr>
          <p:nvPr/>
        </p:nvSpPr>
        <p:spPr bwMode="auto">
          <a:xfrm>
            <a:off x="2411413" y="3792538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6" name="Rectangle 41"/>
          <p:cNvSpPr>
            <a:spLocks noChangeArrowheads="1"/>
          </p:cNvSpPr>
          <p:nvPr/>
        </p:nvSpPr>
        <p:spPr bwMode="auto">
          <a:xfrm>
            <a:off x="4008438" y="3792538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7" name="Rectangle 42"/>
          <p:cNvSpPr>
            <a:spLocks noChangeArrowheads="1"/>
          </p:cNvSpPr>
          <p:nvPr/>
        </p:nvSpPr>
        <p:spPr bwMode="auto">
          <a:xfrm>
            <a:off x="323850" y="379253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6</a:t>
            </a:r>
          </a:p>
        </p:txBody>
      </p:sp>
      <p:sp>
        <p:nvSpPr>
          <p:cNvPr id="21548" name="Rectangle 43"/>
          <p:cNvSpPr>
            <a:spLocks noChangeArrowheads="1"/>
          </p:cNvSpPr>
          <p:nvPr/>
        </p:nvSpPr>
        <p:spPr bwMode="auto">
          <a:xfrm>
            <a:off x="2943225" y="3792538"/>
            <a:ext cx="5334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49" name="Rectangle 44"/>
          <p:cNvSpPr>
            <a:spLocks noChangeArrowheads="1"/>
          </p:cNvSpPr>
          <p:nvPr/>
        </p:nvSpPr>
        <p:spPr bwMode="auto">
          <a:xfrm>
            <a:off x="1336675" y="4365625"/>
            <a:ext cx="531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0" name="Rectangle 45"/>
          <p:cNvSpPr>
            <a:spLocks noChangeArrowheads="1"/>
          </p:cNvSpPr>
          <p:nvPr/>
        </p:nvSpPr>
        <p:spPr bwMode="auto">
          <a:xfrm>
            <a:off x="1868488" y="4365625"/>
            <a:ext cx="53181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1" name="Rectangle 46"/>
          <p:cNvSpPr>
            <a:spLocks noChangeArrowheads="1"/>
          </p:cNvSpPr>
          <p:nvPr/>
        </p:nvSpPr>
        <p:spPr bwMode="auto">
          <a:xfrm>
            <a:off x="2400300" y="4365625"/>
            <a:ext cx="531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2" name="Rectangle 47"/>
          <p:cNvSpPr>
            <a:spLocks noChangeArrowheads="1"/>
          </p:cNvSpPr>
          <p:nvPr/>
        </p:nvSpPr>
        <p:spPr bwMode="auto">
          <a:xfrm>
            <a:off x="2932113" y="4365625"/>
            <a:ext cx="53181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3" name="Rectangle 48"/>
          <p:cNvSpPr>
            <a:spLocks noChangeArrowheads="1"/>
          </p:cNvSpPr>
          <p:nvPr/>
        </p:nvSpPr>
        <p:spPr bwMode="auto">
          <a:xfrm>
            <a:off x="3463925" y="4365625"/>
            <a:ext cx="531813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4" name="Rectangle 49"/>
          <p:cNvSpPr>
            <a:spLocks noChangeArrowheads="1"/>
          </p:cNvSpPr>
          <p:nvPr/>
        </p:nvSpPr>
        <p:spPr bwMode="auto">
          <a:xfrm>
            <a:off x="3994150" y="4365625"/>
            <a:ext cx="531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5" name="Rectangle 50"/>
          <p:cNvSpPr>
            <a:spLocks noChangeArrowheads="1"/>
          </p:cNvSpPr>
          <p:nvPr/>
        </p:nvSpPr>
        <p:spPr bwMode="auto">
          <a:xfrm>
            <a:off x="325438" y="4365625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7</a:t>
            </a:r>
          </a:p>
        </p:txBody>
      </p:sp>
      <p:sp>
        <p:nvSpPr>
          <p:cNvPr id="21556" name="Rectangle 51"/>
          <p:cNvSpPr>
            <a:spLocks noChangeArrowheads="1"/>
          </p:cNvSpPr>
          <p:nvPr/>
        </p:nvSpPr>
        <p:spPr bwMode="auto">
          <a:xfrm>
            <a:off x="4525963" y="4365625"/>
            <a:ext cx="53181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7" name="Rectangle 52"/>
          <p:cNvSpPr>
            <a:spLocks noChangeArrowheads="1"/>
          </p:cNvSpPr>
          <p:nvPr/>
        </p:nvSpPr>
        <p:spPr bwMode="auto">
          <a:xfrm>
            <a:off x="5057775" y="4365625"/>
            <a:ext cx="53340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8" name="Rectangle 53"/>
          <p:cNvSpPr>
            <a:spLocks noChangeArrowheads="1"/>
          </p:cNvSpPr>
          <p:nvPr/>
        </p:nvSpPr>
        <p:spPr bwMode="auto">
          <a:xfrm>
            <a:off x="5591175" y="4365625"/>
            <a:ext cx="531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59" name="Rectangle 54"/>
          <p:cNvSpPr>
            <a:spLocks noChangeArrowheads="1"/>
          </p:cNvSpPr>
          <p:nvPr/>
        </p:nvSpPr>
        <p:spPr bwMode="auto">
          <a:xfrm>
            <a:off x="6122988" y="4365625"/>
            <a:ext cx="53181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60" name="Rectangle 55"/>
          <p:cNvSpPr>
            <a:spLocks noChangeArrowheads="1"/>
          </p:cNvSpPr>
          <p:nvPr/>
        </p:nvSpPr>
        <p:spPr bwMode="auto">
          <a:xfrm>
            <a:off x="6654800" y="4365625"/>
            <a:ext cx="531813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  <p:sp>
        <p:nvSpPr>
          <p:cNvPr id="21561" name="Oval 56"/>
          <p:cNvSpPr>
            <a:spLocks noChangeArrowheads="1"/>
          </p:cNvSpPr>
          <p:nvPr/>
        </p:nvSpPr>
        <p:spPr bwMode="auto">
          <a:xfrm>
            <a:off x="3435350" y="30163"/>
            <a:ext cx="773113" cy="838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2000" b="1">
                <a:effectLst/>
                <a:latin typeface="Times New Roman" pitchFamily="18" charset="0"/>
              </a:rPr>
              <a:t>HÀNG</a:t>
            </a:r>
          </a:p>
          <a:p>
            <a:pPr eaLnBrk="1" hangingPunct="1"/>
            <a:r>
              <a:rPr lang="en-US" altLang="en-US" sz="2000" b="1">
                <a:effectLst/>
                <a:latin typeface="Times New Roman" pitchFamily="18" charset="0"/>
              </a:rPr>
              <a:t>DỌC</a:t>
            </a:r>
          </a:p>
        </p:txBody>
      </p:sp>
      <p:sp>
        <p:nvSpPr>
          <p:cNvPr id="21562" name="Oval 57"/>
          <p:cNvSpPr>
            <a:spLocks noChangeArrowheads="1"/>
          </p:cNvSpPr>
          <p:nvPr/>
        </p:nvSpPr>
        <p:spPr bwMode="auto">
          <a:xfrm>
            <a:off x="352425" y="55563"/>
            <a:ext cx="1546225" cy="685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2800">
                <a:effectLst/>
                <a:latin typeface="Times New Roman" pitchFamily="18" charset="0"/>
              </a:rPr>
              <a:t>Đoán ô chữ</a:t>
            </a:r>
          </a:p>
        </p:txBody>
      </p:sp>
      <p:sp>
        <p:nvSpPr>
          <p:cNvPr id="21563" name="Rectangle 18"/>
          <p:cNvSpPr>
            <a:spLocks noChangeArrowheads="1"/>
          </p:cNvSpPr>
          <p:nvPr/>
        </p:nvSpPr>
        <p:spPr bwMode="auto">
          <a:xfrm>
            <a:off x="2420938" y="1471613"/>
            <a:ext cx="53181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3200" b="1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C445D-A597-4232-897A-A65448D74EA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476625" y="3792538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952750" y="2630488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016375" y="2630488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59300" y="2630488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93888" y="925513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425700" y="925513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957513" y="925513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489325" y="925513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021138" y="925513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551363" y="925513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15913" y="925513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892300" y="895350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424113" y="895350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G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955925" y="895350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effectLst/>
                <a:latin typeface="Arial" pitchFamily="34" charset="0"/>
              </a:rPr>
              <a:t>U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487738" y="895350"/>
            <a:ext cx="531812" cy="5762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M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19550" y="895350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effectLst/>
                <a:latin typeface="Arial" pitchFamily="34" charset="0"/>
              </a:rPr>
              <a:t>A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549775" y="895350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506788" y="1479550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038600" y="1489075"/>
            <a:ext cx="5334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973388" y="147478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4578350" y="1500188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5110163" y="150018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640388" y="150018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20675" y="1477963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11138" y="5257800"/>
            <a:ext cx="8440737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1)Một cách để tránh bị muỗi đốt?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-50800" y="5235575"/>
            <a:ext cx="928687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2)Muỗi truyền vi-rút từ người bệnh sang người lành bằng cách nào?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2414588" y="2051050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2955925" y="2055813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3487738" y="2055813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019550" y="2055813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4551363" y="2055813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5081588" y="2055813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19088" y="2055813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2414588" y="2057400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A</a:t>
            </a: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2944813" y="2047875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476625" y="2047875"/>
            <a:ext cx="533400" cy="5762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Ô</a:t>
            </a: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4010025" y="2047875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P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4541838" y="2047875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H</a:t>
            </a: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5072063" y="2047875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E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5613400" y="2055813"/>
            <a:ext cx="53181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5603875" y="2047875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0" y="5214938"/>
            <a:ext cx="9144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3)Loại muỗi truyền bệnh sốt rét?</a:t>
            </a: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2944813" y="1450975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H</a:t>
            </a: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3484563" y="1465263"/>
            <a:ext cx="531812" cy="5762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U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4030663" y="1460500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T</a:t>
            </a: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4572000" y="1450975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M</a:t>
            </a: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5091113" y="1458913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A</a:t>
            </a: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5638800" y="1465263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U</a:t>
            </a: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2944813" y="262413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H</a:t>
            </a: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4010025" y="262413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Ê</a:t>
            </a: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4541838" y="262413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U</a:t>
            </a: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2420938" y="263048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3484563" y="263048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5078413" y="263048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322263" y="263048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4</a:t>
            </a: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5611813" y="263048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6143625" y="2630488"/>
            <a:ext cx="533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5608638" y="262413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A</a:t>
            </a:r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6140450" y="262413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U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0" y="5214938"/>
            <a:ext cx="9144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4)Tác hại của bệnh sốt rét?</a:t>
            </a:r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3490913" y="3209925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4022725" y="32099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4554538" y="3209925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5086350" y="32099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5618163" y="3209925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317500" y="3209925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18501" name="Rectangle 69"/>
          <p:cNvSpPr>
            <a:spLocks noChangeArrowheads="1"/>
          </p:cNvSpPr>
          <p:nvPr/>
        </p:nvSpPr>
        <p:spPr bwMode="auto">
          <a:xfrm>
            <a:off x="3476625" y="3208338"/>
            <a:ext cx="533400" cy="5762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V</a:t>
            </a:r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4010025" y="320833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I</a:t>
            </a:r>
          </a:p>
        </p:txBody>
      </p:sp>
      <p:sp>
        <p:nvSpPr>
          <p:cNvPr id="18503" name="Rectangle 71"/>
          <p:cNvSpPr>
            <a:spLocks noChangeArrowheads="1"/>
          </p:cNvSpPr>
          <p:nvPr/>
        </p:nvSpPr>
        <p:spPr bwMode="auto">
          <a:xfrm>
            <a:off x="4541838" y="320833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R</a:t>
            </a:r>
          </a:p>
        </p:txBody>
      </p:sp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5073650" y="320833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U</a:t>
            </a:r>
          </a:p>
        </p:txBody>
      </p:sp>
      <p:sp>
        <p:nvSpPr>
          <p:cNvPr id="18505" name="Rectangle 73"/>
          <p:cNvSpPr>
            <a:spLocks noChangeArrowheads="1"/>
          </p:cNvSpPr>
          <p:nvPr/>
        </p:nvSpPr>
        <p:spPr bwMode="auto">
          <a:xfrm>
            <a:off x="5605463" y="320833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T</a:t>
            </a:r>
          </a:p>
        </p:txBody>
      </p: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2432050" y="262413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T</a:t>
            </a:r>
          </a:p>
        </p:txBody>
      </p:sp>
      <p:sp>
        <p:nvSpPr>
          <p:cNvPr id="18507" name="Rectangle 75"/>
          <p:cNvSpPr>
            <a:spLocks noChangeArrowheads="1"/>
          </p:cNvSpPr>
          <p:nvPr/>
        </p:nvSpPr>
        <p:spPr bwMode="auto">
          <a:xfrm>
            <a:off x="5072063" y="262413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M</a:t>
            </a:r>
          </a:p>
        </p:txBody>
      </p:sp>
      <p:sp>
        <p:nvSpPr>
          <p:cNvPr id="18508" name="Text Box 76"/>
          <p:cNvSpPr txBox="1">
            <a:spLocks noChangeArrowheads="1"/>
          </p:cNvSpPr>
          <p:nvPr/>
        </p:nvSpPr>
        <p:spPr bwMode="auto">
          <a:xfrm>
            <a:off x="0" y="5286375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5)Tác nhân gây ra bệnh sốt xuất huyết?</a:t>
            </a:r>
          </a:p>
        </p:txBody>
      </p:sp>
      <p:sp>
        <p:nvSpPr>
          <p:cNvPr id="18509" name="Rectangle 77"/>
          <p:cNvSpPr>
            <a:spLocks noChangeArrowheads="1"/>
          </p:cNvSpPr>
          <p:nvPr/>
        </p:nvSpPr>
        <p:spPr bwMode="auto">
          <a:xfrm>
            <a:off x="3471863" y="3787775"/>
            <a:ext cx="531812" cy="5762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Ă</a:t>
            </a:r>
          </a:p>
        </p:txBody>
      </p: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2411413" y="379253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11" name="Rectangle 79"/>
          <p:cNvSpPr>
            <a:spLocks noChangeArrowheads="1"/>
          </p:cNvSpPr>
          <p:nvPr/>
        </p:nvSpPr>
        <p:spPr bwMode="auto">
          <a:xfrm>
            <a:off x="4008438" y="3792538"/>
            <a:ext cx="5318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323850" y="379253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effectLst/>
                <a:latin typeface="Arial" pitchFamily="34" charset="0"/>
              </a:rPr>
              <a:t>6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0" y="5214938"/>
            <a:ext cx="9144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6)Diễn biến của bệnh sốt xuất huyết?</a:t>
            </a:r>
          </a:p>
        </p:txBody>
      </p: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2408238" y="3787775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4003675" y="3787775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516" name="Rectangle 84"/>
          <p:cNvSpPr>
            <a:spLocks noChangeArrowheads="1"/>
          </p:cNvSpPr>
          <p:nvPr/>
        </p:nvSpPr>
        <p:spPr bwMode="auto">
          <a:xfrm>
            <a:off x="2943225" y="3792538"/>
            <a:ext cx="533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2940050" y="3787775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G</a:t>
            </a:r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1336675" y="43656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1868488" y="4365625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2400300" y="43656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2932113" y="4365625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2" name="Rectangle 90"/>
          <p:cNvSpPr>
            <a:spLocks noChangeArrowheads="1"/>
          </p:cNvSpPr>
          <p:nvPr/>
        </p:nvSpPr>
        <p:spPr bwMode="auto">
          <a:xfrm>
            <a:off x="3463925" y="43656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3" name="Rectangle 91"/>
          <p:cNvSpPr>
            <a:spLocks noChangeArrowheads="1"/>
          </p:cNvSpPr>
          <p:nvPr/>
        </p:nvSpPr>
        <p:spPr bwMode="auto">
          <a:xfrm>
            <a:off x="3994150" y="43656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4" name="Rectangle 92"/>
          <p:cNvSpPr>
            <a:spLocks noChangeArrowheads="1"/>
          </p:cNvSpPr>
          <p:nvPr/>
        </p:nvSpPr>
        <p:spPr bwMode="auto">
          <a:xfrm>
            <a:off x="325438" y="4365625"/>
            <a:ext cx="531812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7</a:t>
            </a:r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4525963" y="4365625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5057775" y="4365625"/>
            <a:ext cx="5334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7" name="Rectangle 95"/>
          <p:cNvSpPr>
            <a:spLocks noChangeArrowheads="1"/>
          </p:cNvSpPr>
          <p:nvPr/>
        </p:nvSpPr>
        <p:spPr bwMode="auto">
          <a:xfrm>
            <a:off x="5591175" y="43656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8" name="Rectangle 96"/>
          <p:cNvSpPr>
            <a:spLocks noChangeArrowheads="1"/>
          </p:cNvSpPr>
          <p:nvPr/>
        </p:nvSpPr>
        <p:spPr bwMode="auto">
          <a:xfrm>
            <a:off x="6122988" y="4365625"/>
            <a:ext cx="5318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29" name="Rectangle 97"/>
          <p:cNvSpPr>
            <a:spLocks noChangeArrowheads="1"/>
          </p:cNvSpPr>
          <p:nvPr/>
        </p:nvSpPr>
        <p:spPr bwMode="auto">
          <a:xfrm>
            <a:off x="6654800" y="4365625"/>
            <a:ext cx="53181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?</a:t>
            </a:r>
          </a:p>
        </p:txBody>
      </p:sp>
      <p:sp>
        <p:nvSpPr>
          <p:cNvPr id="18530" name="Rectangle 98"/>
          <p:cNvSpPr>
            <a:spLocks noChangeArrowheads="1"/>
          </p:cNvSpPr>
          <p:nvPr/>
        </p:nvSpPr>
        <p:spPr bwMode="auto">
          <a:xfrm>
            <a:off x="1339850" y="434498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K</a:t>
            </a:r>
          </a:p>
        </p:txBody>
      </p:sp>
      <p:sp>
        <p:nvSpPr>
          <p:cNvPr id="18531" name="Rectangle 99"/>
          <p:cNvSpPr>
            <a:spLocks noChangeArrowheads="1"/>
          </p:cNvSpPr>
          <p:nvPr/>
        </p:nvSpPr>
        <p:spPr bwMode="auto">
          <a:xfrm>
            <a:off x="1871663" y="434498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I</a:t>
            </a:r>
          </a:p>
        </p:txBody>
      </p:sp>
      <p:sp>
        <p:nvSpPr>
          <p:cNvPr id="18532" name="Rectangle 100"/>
          <p:cNvSpPr>
            <a:spLocks noChangeArrowheads="1"/>
          </p:cNvSpPr>
          <p:nvPr/>
        </p:nvSpPr>
        <p:spPr bwMode="auto">
          <a:xfrm>
            <a:off x="2403475" y="434498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S</a:t>
            </a:r>
          </a:p>
        </p:txBody>
      </p:sp>
      <p:sp>
        <p:nvSpPr>
          <p:cNvPr id="18533" name="Rectangle 101"/>
          <p:cNvSpPr>
            <a:spLocks noChangeArrowheads="1"/>
          </p:cNvSpPr>
          <p:nvPr/>
        </p:nvSpPr>
        <p:spPr bwMode="auto">
          <a:xfrm>
            <a:off x="2935288" y="434498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I</a:t>
            </a:r>
          </a:p>
        </p:txBody>
      </p:sp>
      <p:sp>
        <p:nvSpPr>
          <p:cNvPr id="18534" name="Rectangle 102"/>
          <p:cNvSpPr>
            <a:spLocks noChangeArrowheads="1"/>
          </p:cNvSpPr>
          <p:nvPr/>
        </p:nvSpPr>
        <p:spPr bwMode="auto">
          <a:xfrm>
            <a:off x="3467100" y="4344988"/>
            <a:ext cx="531813" cy="5762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535" name="Rectangle 103"/>
          <p:cNvSpPr>
            <a:spLocks noChangeArrowheads="1"/>
          </p:cNvSpPr>
          <p:nvPr/>
        </p:nvSpPr>
        <p:spPr bwMode="auto">
          <a:xfrm>
            <a:off x="3997325" y="434498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H</a:t>
            </a:r>
          </a:p>
        </p:txBody>
      </p:sp>
      <p:sp>
        <p:nvSpPr>
          <p:cNvPr id="18536" name="Rectangle 104"/>
          <p:cNvSpPr>
            <a:spLocks noChangeArrowheads="1"/>
          </p:cNvSpPr>
          <p:nvPr/>
        </p:nvSpPr>
        <p:spPr bwMode="auto">
          <a:xfrm>
            <a:off x="4514850" y="434498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T</a:t>
            </a:r>
          </a:p>
        </p:txBody>
      </p:sp>
      <p:sp>
        <p:nvSpPr>
          <p:cNvPr id="18537" name="Rectangle 105"/>
          <p:cNvSpPr>
            <a:spLocks noChangeArrowheads="1"/>
          </p:cNvSpPr>
          <p:nvPr/>
        </p:nvSpPr>
        <p:spPr bwMode="auto">
          <a:xfrm>
            <a:off x="5046663" y="434498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R</a:t>
            </a:r>
          </a:p>
        </p:txBody>
      </p:sp>
      <p:sp>
        <p:nvSpPr>
          <p:cNvPr id="18538" name="Rectangle 106"/>
          <p:cNvSpPr>
            <a:spLocks noChangeArrowheads="1"/>
          </p:cNvSpPr>
          <p:nvPr/>
        </p:nvSpPr>
        <p:spPr bwMode="auto">
          <a:xfrm>
            <a:off x="5578475" y="4344988"/>
            <a:ext cx="531813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U</a:t>
            </a:r>
          </a:p>
        </p:txBody>
      </p:sp>
      <p:sp>
        <p:nvSpPr>
          <p:cNvPr id="18539" name="Rectangle 107"/>
          <p:cNvSpPr>
            <a:spLocks noChangeArrowheads="1"/>
          </p:cNvSpPr>
          <p:nvPr/>
        </p:nvSpPr>
        <p:spPr bwMode="auto">
          <a:xfrm>
            <a:off x="6110288" y="4344988"/>
            <a:ext cx="531812" cy="576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N</a:t>
            </a:r>
          </a:p>
        </p:txBody>
      </p:sp>
      <p:sp>
        <p:nvSpPr>
          <p:cNvPr id="18540" name="Rectangle 108"/>
          <p:cNvSpPr>
            <a:spLocks noChangeArrowheads="1"/>
          </p:cNvSpPr>
          <p:nvPr/>
        </p:nvSpPr>
        <p:spPr bwMode="auto">
          <a:xfrm>
            <a:off x="6642100" y="4356100"/>
            <a:ext cx="531813" cy="57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G</a:t>
            </a:r>
          </a:p>
        </p:txBody>
      </p:sp>
      <p:sp>
        <p:nvSpPr>
          <p:cNvPr id="18541" name="Text Box 109"/>
          <p:cNvSpPr txBox="1">
            <a:spLocks noChangeArrowheads="1"/>
          </p:cNvSpPr>
          <p:nvPr/>
        </p:nvSpPr>
        <p:spPr bwMode="auto">
          <a:xfrm>
            <a:off x="0" y="5241925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7)Tác nhân gây ra bệnh sốt rét?</a:t>
            </a:r>
          </a:p>
        </p:txBody>
      </p:sp>
      <p:sp>
        <p:nvSpPr>
          <p:cNvPr id="18542" name="Text Box 110"/>
          <p:cNvSpPr txBox="1">
            <a:spLocks noChangeArrowheads="1"/>
          </p:cNvSpPr>
          <p:nvPr/>
        </p:nvSpPr>
        <p:spPr bwMode="auto">
          <a:xfrm>
            <a:off x="0" y="6019800"/>
            <a:ext cx="8440738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effectLst/>
                <a:latin typeface="Times New Roman" pitchFamily="18" charset="0"/>
              </a:rPr>
              <a:t>Hàng dọcLoài vật trung gian truyền bệnh sốt xuất huyết?</a:t>
            </a:r>
          </a:p>
        </p:txBody>
      </p:sp>
      <p:sp>
        <p:nvSpPr>
          <p:cNvPr id="18543" name="Oval 111"/>
          <p:cNvSpPr>
            <a:spLocks noChangeArrowheads="1"/>
          </p:cNvSpPr>
          <p:nvPr/>
        </p:nvSpPr>
        <p:spPr bwMode="auto">
          <a:xfrm>
            <a:off x="3435350" y="30163"/>
            <a:ext cx="773113" cy="838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2000" b="1">
                <a:effectLst/>
                <a:latin typeface="Times New Roman" pitchFamily="18" charset="0"/>
              </a:rPr>
              <a:t>HÀNG</a:t>
            </a:r>
          </a:p>
          <a:p>
            <a:pPr eaLnBrk="1" hangingPunct="1"/>
            <a:r>
              <a:rPr lang="en-US" altLang="en-US" sz="2000" b="1">
                <a:effectLst/>
                <a:latin typeface="Times New Roman" pitchFamily="18" charset="0"/>
              </a:rPr>
              <a:t>DỌC</a:t>
            </a:r>
          </a:p>
        </p:txBody>
      </p:sp>
      <p:sp>
        <p:nvSpPr>
          <p:cNvPr id="18544" name="Rectangle 112"/>
          <p:cNvSpPr>
            <a:spLocks noChangeArrowheads="1"/>
          </p:cNvSpPr>
          <p:nvPr/>
        </p:nvSpPr>
        <p:spPr bwMode="auto">
          <a:xfrm>
            <a:off x="3476625" y="2624138"/>
            <a:ext cx="533400" cy="5762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3200" b="1">
                <a:effectLst/>
                <a:latin typeface="Arial" pitchFamily="34" charset="0"/>
              </a:rPr>
              <a:t>I</a:t>
            </a:r>
          </a:p>
        </p:txBody>
      </p:sp>
      <p:sp>
        <p:nvSpPr>
          <p:cNvPr id="22641" name="Oval 113"/>
          <p:cNvSpPr>
            <a:spLocks noChangeArrowheads="1"/>
          </p:cNvSpPr>
          <p:nvPr/>
        </p:nvSpPr>
        <p:spPr bwMode="auto">
          <a:xfrm>
            <a:off x="1406525" y="88900"/>
            <a:ext cx="1547813" cy="685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2800">
                <a:effectLst/>
                <a:latin typeface="Times New Roman" pitchFamily="18" charset="0"/>
              </a:rPr>
              <a:t>Đoán ô chữ</a:t>
            </a:r>
          </a:p>
        </p:txBody>
      </p:sp>
      <p:sp>
        <p:nvSpPr>
          <p:cNvPr id="18546" name="AutoShape 114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effectLst/>
                <a:latin typeface="Times New Roman" pitchFamily="18" charset="0"/>
              </a:rPr>
              <a:t>bắt</a:t>
            </a: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effectLst/>
                <a:latin typeface="Times New Roman" pitchFamily="18" charset="0"/>
              </a:rPr>
              <a:t>đầu</a:t>
            </a:r>
          </a:p>
        </p:txBody>
      </p:sp>
      <p:sp>
        <p:nvSpPr>
          <p:cNvPr id="22643" name="AutoShape 115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29</a:t>
            </a:r>
          </a:p>
        </p:txBody>
      </p:sp>
      <p:sp>
        <p:nvSpPr>
          <p:cNvPr id="22644" name="AutoShape 116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28</a:t>
            </a:r>
          </a:p>
        </p:txBody>
      </p:sp>
      <p:sp>
        <p:nvSpPr>
          <p:cNvPr id="22645" name="AutoShape 117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27</a:t>
            </a:r>
          </a:p>
        </p:txBody>
      </p:sp>
      <p:sp>
        <p:nvSpPr>
          <p:cNvPr id="22646" name="AutoShape 118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26</a:t>
            </a:r>
          </a:p>
        </p:txBody>
      </p:sp>
      <p:sp>
        <p:nvSpPr>
          <p:cNvPr id="22647" name="AutoShape 119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25</a:t>
            </a:r>
          </a:p>
        </p:txBody>
      </p:sp>
      <p:sp>
        <p:nvSpPr>
          <p:cNvPr id="22648" name="AutoShape 120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24</a:t>
            </a:r>
          </a:p>
        </p:txBody>
      </p:sp>
      <p:sp>
        <p:nvSpPr>
          <p:cNvPr id="22649" name="AutoShape 121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23</a:t>
            </a:r>
          </a:p>
        </p:txBody>
      </p:sp>
      <p:sp>
        <p:nvSpPr>
          <p:cNvPr id="22650" name="AutoShape 122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22</a:t>
            </a:r>
          </a:p>
        </p:txBody>
      </p:sp>
      <p:sp>
        <p:nvSpPr>
          <p:cNvPr id="22651" name="AutoShape 123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21</a:t>
            </a:r>
          </a:p>
        </p:txBody>
      </p:sp>
      <p:sp>
        <p:nvSpPr>
          <p:cNvPr id="22652" name="AutoShape 124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20</a:t>
            </a:r>
          </a:p>
        </p:txBody>
      </p:sp>
      <p:sp>
        <p:nvSpPr>
          <p:cNvPr id="22653" name="AutoShape 125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19</a:t>
            </a:r>
          </a:p>
        </p:txBody>
      </p:sp>
      <p:sp>
        <p:nvSpPr>
          <p:cNvPr id="22654" name="AutoShape 126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18</a:t>
            </a:r>
          </a:p>
        </p:txBody>
      </p:sp>
      <p:sp>
        <p:nvSpPr>
          <p:cNvPr id="22655" name="AutoShape 127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17</a:t>
            </a:r>
          </a:p>
        </p:txBody>
      </p:sp>
      <p:sp>
        <p:nvSpPr>
          <p:cNvPr id="22656" name="AutoShape 128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16</a:t>
            </a:r>
          </a:p>
        </p:txBody>
      </p:sp>
      <p:sp>
        <p:nvSpPr>
          <p:cNvPr id="22657" name="AutoShape 129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15</a:t>
            </a:r>
          </a:p>
        </p:txBody>
      </p:sp>
      <p:sp>
        <p:nvSpPr>
          <p:cNvPr id="22658" name="AutoShape 130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14</a:t>
            </a:r>
          </a:p>
        </p:txBody>
      </p:sp>
      <p:sp>
        <p:nvSpPr>
          <p:cNvPr id="22659" name="AutoShape 131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13</a:t>
            </a:r>
          </a:p>
        </p:txBody>
      </p:sp>
      <p:sp>
        <p:nvSpPr>
          <p:cNvPr id="22660" name="AutoShape 132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12</a:t>
            </a:r>
          </a:p>
        </p:txBody>
      </p:sp>
      <p:sp>
        <p:nvSpPr>
          <p:cNvPr id="22661" name="AutoShape 133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11</a:t>
            </a:r>
          </a:p>
        </p:txBody>
      </p:sp>
      <p:sp>
        <p:nvSpPr>
          <p:cNvPr id="22662" name="AutoShape 134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10</a:t>
            </a:r>
          </a:p>
        </p:txBody>
      </p:sp>
      <p:sp>
        <p:nvSpPr>
          <p:cNvPr id="22663" name="AutoShape 135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22664" name="AutoShape 136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22665" name="AutoShape 137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22666" name="AutoShape 138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22667" name="AutoShape 139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18572" name="AutoShape 140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8573" name="AutoShape 141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8574" name="AutoShape 142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575" name="AutoShape 143"/>
          <p:cNvSpPr>
            <a:spLocks noChangeArrowheads="1"/>
          </p:cNvSpPr>
          <p:nvPr/>
        </p:nvSpPr>
        <p:spPr bwMode="auto">
          <a:xfrm>
            <a:off x="7092950" y="254000"/>
            <a:ext cx="1687513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8576" name="AutoShape 144"/>
          <p:cNvSpPr>
            <a:spLocks noChangeArrowheads="1"/>
          </p:cNvSpPr>
          <p:nvPr/>
        </p:nvSpPr>
        <p:spPr bwMode="auto">
          <a:xfrm>
            <a:off x="7021513" y="254000"/>
            <a:ext cx="1689100" cy="1981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18577" name="AutoShape 145"/>
          <p:cNvSpPr>
            <a:spLocks noChangeArrowheads="1"/>
          </p:cNvSpPr>
          <p:nvPr/>
        </p:nvSpPr>
        <p:spPr bwMode="auto">
          <a:xfrm>
            <a:off x="34925" y="0"/>
            <a:ext cx="1266825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r>
              <a:rPr lang="en-US" altLang="en-US" sz="2800" b="1">
                <a:effectLst/>
                <a:latin typeface="Times New Roman" pitchFamily="18" charset="0"/>
              </a:rPr>
              <a:t>Trò chơi</a:t>
            </a:r>
          </a:p>
        </p:txBody>
      </p:sp>
      <p:pic>
        <p:nvPicPr>
          <p:cNvPr id="18578" name="Picture 146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755900"/>
            <a:ext cx="2181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8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8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8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8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8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7" dur="8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8" dur="8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8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8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8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8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7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8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8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8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8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8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6" dur="8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7" dur="8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8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1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6" dur="8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7" dur="8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8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1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2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6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1" dur="8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2" dur="8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8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6" dur="8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7" dur="8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8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1" dur="8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2" dur="8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8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6" dur="80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7" dur="80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80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20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20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20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2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2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9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8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 nodeType="clickPar">
                      <p:stCondLst>
                        <p:cond delay="0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0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1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5" dur="8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6" dur="8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8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0" dur="80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1" dur="80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80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5" dur="80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6" dur="80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80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0" dur="8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1" dur="8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8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5" dur="8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6" dur="8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8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2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2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20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20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0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2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0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5" dur="20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20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0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0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20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0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9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00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8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 nodeType="clickPar">
                      <p:stCondLst>
                        <p:cond delay="0"/>
                      </p:stCondLst>
                      <p:childTnLst>
                        <p:par>
                          <p:cTn id="5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9" dur="8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0" dur="8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1" dur="8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4" dur="8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5" dur="8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8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0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4" dur="8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5" dur="8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8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9" dur="80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0" dur="80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80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 nodeType="clickPar">
                      <p:stCondLst>
                        <p:cond delay="indefinite"/>
                      </p:stCondLst>
                      <p:childTnLst>
                        <p:par>
                          <p:cTn id="5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2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2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20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0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20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20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20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9" dur="2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2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3" dur="50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2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18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 nodeType="clickPar">
                      <p:stCondLst>
                        <p:cond delay="0"/>
                      </p:stCondLst>
                      <p:childTnLst>
                        <p:par>
                          <p:cTn id="6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3" dur="8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4" dur="8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8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8" dur="8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9" dur="8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8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3" dur="8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4" dur="8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5" dur="8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8" dur="8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9" dur="8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8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3" dur="8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4" dur="8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8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8" dur="8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9" dur="8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8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3" dur="8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4" dur="8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8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8" dur="8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9" dur="8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8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3" dur="80"/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4" dur="80"/>
                                        <p:tgtEl>
                                          <p:spTgt spid="18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5" dur="80"/>
                                        <p:tgtEl>
                                          <p:spTgt spid="18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8" dur="80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9" dur="80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80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3" dur="80"/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4" dur="80"/>
                                        <p:tgtEl>
                                          <p:spTgt spid="18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5" dur="80"/>
                                        <p:tgtEl>
                                          <p:spTgt spid="18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18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18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 nodeType="clickPar">
                      <p:stCondLst>
                        <p:cond delay="indefinite"/>
                      </p:stCondLst>
                      <p:childTnLst>
                        <p:par>
                          <p:cTn id="6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0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2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2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2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2000"/>
                                        <p:tgtEl>
                                          <p:spTgt spid="18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6" dur="2000" fill="hold"/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2000" fill="hold"/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2000" fill="hold"/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20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2000" fill="hold"/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2000" fill="hold"/>
                                        <p:tgtEl>
                                          <p:spTgt spid="1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2000" fill="hold"/>
                                        <p:tgtEl>
                                          <p:spTgt spid="1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0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2000" fill="hold"/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2000" fill="hold"/>
                                        <p:tgtEl>
                                          <p:spTgt spid="1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2000" fill="hold"/>
                                        <p:tgtEl>
                                          <p:spTgt spid="1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2000"/>
                                        <p:tgtEl>
                                          <p:spTgt spid="18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2000" fill="hold"/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2000" fill="hold"/>
                                        <p:tgtEl>
                                          <p:spTgt spid="18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2000" fill="hold"/>
                                        <p:tgtEl>
                                          <p:spTgt spid="18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0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20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20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0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20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6" dur="2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2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20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2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2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2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0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8" dur="2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000"/>
                                        <p:tgtEl>
                                          <p:spTgt spid="18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20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20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0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00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2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2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4" dur="50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2" dur="50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6" dur="50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50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0" dur="50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50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8" dur="5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2" dur="50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8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18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0" dur="500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4" dur="500"/>
                                        <p:tgtEl>
                                          <p:spTgt spid="18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/>
                                        <p:tgtEl>
                                          <p:spTgt spid="18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24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8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 nodeType="clickPar">
                      <p:stCondLst>
                        <p:cond delay="0"/>
                      </p:stCondLst>
                      <p:childTnLst>
                        <p:par>
                          <p:cTn id="7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1" dur="2000"/>
                                        <p:tgtEl>
                                          <p:spTgt spid="18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5" dur="80"/>
                                        <p:tgtEl>
                                          <p:spTgt spid="18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6" dur="80"/>
                                        <p:tgtEl>
                                          <p:spTgt spid="18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7" dur="80"/>
                                        <p:tgtEl>
                                          <p:spTgt spid="18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 nodeType="clickPar">
                      <p:stCondLst>
                        <p:cond delay="indefinite"/>
                      </p:stCondLst>
                      <p:childTnLst>
                        <p:par>
                          <p:cTn id="8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6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2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9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2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4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5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0" dur="20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1" dur="20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0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2000" fill="hold"/>
                                        <p:tgtEl>
                                          <p:spTgt spid="1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2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7" dur="2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2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2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0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3" dur="20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20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20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6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2000"/>
                                        <p:tgtEl>
                                          <p:spTgt spid="18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9" dur="2000" fill="hold"/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2000" fill="hold"/>
                                        <p:tgtEl>
                                          <p:spTgt spid="18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2000" fill="hold"/>
                                        <p:tgtEl>
                                          <p:spTgt spid="18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3" dur="500"/>
                                        <p:tgtEl>
                                          <p:spTgt spid="1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/>
                                        <p:tgtEl>
                                          <p:spTgt spid="1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3"/>
                  </p:tgtEl>
                </p:cond>
              </p:nextCondLst>
            </p:seq>
            <p:seq concurrent="1" nextAc="seek">
              <p:cTn id="856" restart="whenNotActive" fill="hold" evtFilter="cancelBubble" nodeType="interactiveSeq">
                <p:stCondLst>
                  <p:cond evt="onClick" delay="0">
                    <p:tgtEl>
                      <p:spTgt spid="18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7" fill="hold" nodeType="clickPar">
                      <p:stCondLst>
                        <p:cond delay="0"/>
                      </p:stCondLst>
                      <p:childTnLst>
                        <p:par>
                          <p:cTn id="8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1" dur="10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5" dur="10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9" dur="1000"/>
                                        <p:tgtEl>
                                          <p:spTgt spid="18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3" dur="1000"/>
                                        <p:tgtEl>
                                          <p:spTgt spid="18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7" dur="1000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1" dur="1000"/>
                                        <p:tgtEl>
                                          <p:spTgt spid="18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 nodeType="clickPar">
                      <p:stCondLst>
                        <p:cond delay="indefinite"/>
                      </p:stCondLst>
                      <p:childTnLst>
                        <p:par>
                          <p:cTn id="8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77"/>
                  </p:tgtEl>
                </p:cond>
              </p:nextCondLst>
            </p:seq>
          </p:childTnLst>
        </p:cTn>
      </p:par>
    </p:tnLst>
    <p:bldLst>
      <p:bldP spid="18435" grpId="0" animBg="1"/>
      <p:bldP spid="18435" grpId="1" animBg="1"/>
      <p:bldP spid="18436" grpId="0" animBg="1"/>
      <p:bldP spid="18436" grpId="1" animBg="1"/>
      <p:bldP spid="18437" grpId="0" animBg="1"/>
      <p:bldP spid="18437" grpId="1" animBg="1"/>
      <p:bldP spid="18438" grpId="0" animBg="1"/>
      <p:bldP spid="18438" grpId="1" animBg="1"/>
      <p:bldP spid="18439" grpId="0" animBg="1"/>
      <p:bldP spid="18439" grpId="1" animBg="1"/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  <p:bldP spid="18443" grpId="0" animBg="1"/>
      <p:bldP spid="18443" grpId="1" animBg="1"/>
      <p:bldP spid="18444" grpId="0" animBg="1"/>
      <p:bldP spid="18444" grpId="1" animBg="1"/>
      <p:bldP spid="18446" grpId="0" animBg="1"/>
      <p:bldP spid="18447" grpId="0" animBg="1"/>
      <p:bldP spid="18448" grpId="0" animBg="1"/>
      <p:bldP spid="18449" grpId="0" animBg="1"/>
      <p:bldP spid="18449" grpId="1" animBg="1"/>
      <p:bldP spid="18450" grpId="0" animBg="1"/>
      <p:bldP spid="18451" grpId="0" animBg="1"/>
      <p:bldP spid="18452" grpId="0" animBg="1"/>
      <p:bldP spid="18453" grpId="0" animBg="1"/>
      <p:bldP spid="18453" grpId="1" animBg="1"/>
      <p:bldP spid="18454" grpId="0" animBg="1"/>
      <p:bldP spid="18454" grpId="1" animBg="1"/>
      <p:bldP spid="18455" grpId="0" animBg="1"/>
      <p:bldP spid="18455" grpId="1" animBg="1"/>
      <p:bldP spid="18456" grpId="0" animBg="1"/>
      <p:bldP spid="18456" grpId="1" animBg="1"/>
      <p:bldP spid="18457" grpId="0" animBg="1"/>
      <p:bldP spid="18457" grpId="1" animBg="1"/>
      <p:bldP spid="18459" grpId="0" animBg="1"/>
      <p:bldP spid="18459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  <p:bldP spid="18463" grpId="0" animBg="1"/>
      <p:bldP spid="18463" grpId="1" animBg="1"/>
      <p:bldP spid="18464" grpId="0" animBg="1"/>
      <p:bldP spid="18464" grpId="1" animBg="1"/>
      <p:bldP spid="18465" grpId="0" animBg="1"/>
      <p:bldP spid="18465" grpId="1" animBg="1"/>
      <p:bldP spid="18466" grpId="0" animBg="1"/>
      <p:bldP spid="18466" grpId="1" animBg="1"/>
      <p:bldP spid="18468" grpId="0" animBg="1"/>
      <p:bldP spid="18469" grpId="0" animBg="1"/>
      <p:bldP spid="18470" grpId="0" animBg="1"/>
      <p:bldP spid="18470" grpId="1" animBg="1"/>
      <p:bldP spid="18471" grpId="0" animBg="1"/>
      <p:bldP spid="18472" grpId="0" animBg="1"/>
      <p:bldP spid="18473" grpId="0" animBg="1"/>
      <p:bldP spid="18474" grpId="0" animBg="1"/>
      <p:bldP spid="18474" grpId="1" animBg="1"/>
      <p:bldP spid="18475" grpId="0" animBg="1"/>
      <p:bldP spid="18476" grpId="0" animBg="1"/>
      <p:bldP spid="18476" grpId="1" animBg="1"/>
      <p:bldP spid="18477" grpId="0" animBg="1"/>
      <p:bldP spid="18478" grpId="0" animBg="1"/>
      <p:bldP spid="18478" grpId="1" animBg="1"/>
      <p:bldP spid="18479" grpId="0" animBg="1"/>
      <p:bldP spid="18480" grpId="0" animBg="1"/>
      <p:bldP spid="18481" grpId="0" animBg="1"/>
      <p:bldP spid="18482" grpId="0" animBg="1"/>
      <p:bldP spid="18483" grpId="0" animBg="1"/>
      <p:bldP spid="18484" grpId="0" animBg="1"/>
      <p:bldP spid="18485" grpId="0" animBg="1"/>
      <p:bldP spid="18486" grpId="0" animBg="1"/>
      <p:bldP spid="18486" grpId="1" animBg="1"/>
      <p:bldP spid="18487" grpId="0" animBg="1"/>
      <p:bldP spid="18487" grpId="1" animBg="1"/>
      <p:bldP spid="18488" grpId="0" animBg="1"/>
      <p:bldP spid="18488" grpId="1" animBg="1"/>
      <p:bldP spid="18490" grpId="0" animBg="1"/>
      <p:bldP spid="18490" grpId="1" animBg="1"/>
      <p:bldP spid="18491" grpId="0" animBg="1"/>
      <p:bldP spid="18491" grpId="1" animBg="1"/>
      <p:bldP spid="18492" grpId="0" animBg="1"/>
      <p:bldP spid="18493" grpId="0" animBg="1"/>
      <p:bldP spid="18494" grpId="0" animBg="1"/>
      <p:bldP spid="18494" grpId="1" animBg="1"/>
      <p:bldP spid="18495" grpId="0" animBg="1"/>
      <p:bldP spid="18495" grpId="1" animBg="1"/>
      <p:bldP spid="18496" grpId="0" animBg="1"/>
      <p:bldP spid="18496" grpId="1" animBg="1"/>
      <p:bldP spid="18497" grpId="0" animBg="1"/>
      <p:bldP spid="18497" grpId="1" animBg="1"/>
      <p:bldP spid="18498" grpId="0" animBg="1"/>
      <p:bldP spid="18498" grpId="1" animBg="1"/>
      <p:bldP spid="18499" grpId="0" animBg="1"/>
      <p:bldP spid="18499" grpId="1" animBg="1"/>
      <p:bldP spid="18501" grpId="0" animBg="1"/>
      <p:bldP spid="18501" grpId="1" animBg="1"/>
      <p:bldP spid="18502" grpId="0" animBg="1"/>
      <p:bldP spid="18503" grpId="0" animBg="1"/>
      <p:bldP spid="18504" grpId="0" animBg="1"/>
      <p:bldP spid="18505" grpId="0" animBg="1"/>
      <p:bldP spid="18506" grpId="0" animBg="1"/>
      <p:bldP spid="18507" grpId="0" animBg="1"/>
      <p:bldP spid="18508" grpId="0" animBg="1"/>
      <p:bldP spid="18508" grpId="1" animBg="1"/>
      <p:bldP spid="18509" grpId="0" animBg="1"/>
      <p:bldP spid="18509" grpId="1" animBg="1"/>
      <p:bldP spid="18510" grpId="0" animBg="1"/>
      <p:bldP spid="18510" grpId="1" animBg="1"/>
      <p:bldP spid="18511" grpId="0" animBg="1"/>
      <p:bldP spid="18511" grpId="1" animBg="1"/>
      <p:bldP spid="18513" grpId="0" animBg="1"/>
      <p:bldP spid="18513" grpId="1" animBg="1"/>
      <p:bldP spid="18514" grpId="0" animBg="1"/>
      <p:bldP spid="18515" grpId="0" animBg="1"/>
      <p:bldP spid="18516" grpId="0" animBg="1"/>
      <p:bldP spid="18516" grpId="1" animBg="1"/>
      <p:bldP spid="18517" grpId="0" animBg="1"/>
      <p:bldP spid="18518" grpId="0" animBg="1"/>
      <p:bldP spid="18518" grpId="1" animBg="1"/>
      <p:bldP spid="18519" grpId="0" animBg="1"/>
      <p:bldP spid="18519" grpId="1" animBg="1"/>
      <p:bldP spid="18520" grpId="0" animBg="1"/>
      <p:bldP spid="18520" grpId="1" animBg="1"/>
      <p:bldP spid="18521" grpId="0" animBg="1"/>
      <p:bldP spid="18521" grpId="1" animBg="1"/>
      <p:bldP spid="18522" grpId="0" animBg="1"/>
      <p:bldP spid="18522" grpId="1" animBg="1"/>
      <p:bldP spid="18523" grpId="0" animBg="1"/>
      <p:bldP spid="18523" grpId="1" animBg="1"/>
      <p:bldP spid="18525" grpId="0" animBg="1"/>
      <p:bldP spid="18525" grpId="1" animBg="1"/>
      <p:bldP spid="18526" grpId="0" animBg="1"/>
      <p:bldP spid="18526" grpId="1" animBg="1"/>
      <p:bldP spid="18527" grpId="0" animBg="1"/>
      <p:bldP spid="18527" grpId="1" animBg="1"/>
      <p:bldP spid="18528" grpId="0" animBg="1"/>
      <p:bldP spid="18528" grpId="1" animBg="1"/>
      <p:bldP spid="18529" grpId="0" animBg="1"/>
      <p:bldP spid="18529" grpId="1" animBg="1"/>
      <p:bldP spid="18530" grpId="0" animBg="1"/>
      <p:bldP spid="18531" grpId="0" animBg="1"/>
      <p:bldP spid="18532" grpId="0" animBg="1"/>
      <p:bldP spid="18533" grpId="0" animBg="1"/>
      <p:bldP spid="18534" grpId="0" animBg="1"/>
      <p:bldP spid="18534" grpId="1" animBg="1"/>
      <p:bldP spid="18535" grpId="0" animBg="1"/>
      <p:bldP spid="18536" grpId="0" animBg="1"/>
      <p:bldP spid="18537" grpId="0" animBg="1"/>
      <p:bldP spid="18538" grpId="0" animBg="1"/>
      <p:bldP spid="18539" grpId="0" animBg="1"/>
      <p:bldP spid="18540" grpId="0" animBg="1"/>
      <p:bldP spid="18541" grpId="0" animBg="1"/>
      <p:bldP spid="18541" grpId="1" animBg="1"/>
      <p:bldP spid="18542" grpId="0" animBg="1"/>
      <p:bldP spid="18542" grpId="1" animBg="1"/>
      <p:bldP spid="18544" grpId="0" animBg="1"/>
      <p:bldP spid="18544" grpId="1" animBg="1"/>
      <p:bldP spid="18546" grpId="0" animBg="1"/>
      <p:bldP spid="18572" grpId="0" animBg="1"/>
      <p:bldP spid="18573" grpId="0" animBg="1"/>
      <p:bldP spid="18574" grpId="0" animBg="1"/>
      <p:bldP spid="18575" grpId="0" animBg="1"/>
      <p:bldP spid="185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042019" y="-19050"/>
            <a:ext cx="4953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5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2015</a:t>
            </a:r>
            <a:endParaRPr lang="en-US" sz="2800" dirty="0">
              <a:latin typeface="Times New Roman" pitchFamily="18" charset="0"/>
            </a:endParaRPr>
          </a:p>
          <a:p>
            <a:pPr algn="ctr"/>
            <a:r>
              <a:rPr lang="en-US" sz="2800" u="sng" dirty="0" err="1" smtClean="0">
                <a:latin typeface="Times New Roman" pitchFamily="18" charset="0"/>
              </a:rPr>
              <a:t>Khoa</a:t>
            </a:r>
            <a:r>
              <a:rPr lang="en-US" sz="2800" u="sng" dirty="0" smtClean="0">
                <a:latin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</a:rPr>
              <a:t>học</a:t>
            </a:r>
            <a:endParaRPr lang="en-US" sz="28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279070" y="886970"/>
            <a:ext cx="54052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video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410190"/>
            <a:ext cx="8305800" cy="52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190F6-B14B-4186-A45C-57D0F762671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4579" name="Picture 3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0"/>
            <a:ext cx="27320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ros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506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67425"/>
            <a:ext cx="6937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7" name="AutoShape 13"/>
          <p:cNvSpPr>
            <a:spLocks noChangeArrowheads="1"/>
          </p:cNvSpPr>
          <p:nvPr/>
        </p:nvSpPr>
        <p:spPr bwMode="auto">
          <a:xfrm>
            <a:off x="4572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18" name="AutoShape 14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19" name="AutoShape 15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1" name="AutoShape 17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effectLst/>
              <a:latin typeface="VNI-Times" pitchFamily="2" charset="0"/>
              <a:cs typeface="Arial" charset="0"/>
            </a:endParaRPr>
          </a:p>
        </p:txBody>
      </p:sp>
      <p:sp>
        <p:nvSpPr>
          <p:cNvPr id="149523" name="AutoShape 19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4" name="AutoShape 20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5" name="AutoShape 21"/>
          <p:cNvSpPr>
            <a:spLocks noChangeArrowheads="1"/>
          </p:cNvSpPr>
          <p:nvPr/>
        </p:nvSpPr>
        <p:spPr bwMode="auto">
          <a:xfrm>
            <a:off x="7696200" y="304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6" name="AutoShape 22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7" name="AutoShape 23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8" name="AutoShape 24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30" name="AutoShape 26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31" name="AutoShape 27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32" name="AutoShape 28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33" name="AutoShape 29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34" name="AutoShape 30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35" name="AutoShape 31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36" name="AutoShape 32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38" name="AutoShape 34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39" name="AutoShape 35"/>
          <p:cNvSpPr>
            <a:spLocks noChangeArrowheads="1"/>
          </p:cNvSpPr>
          <p:nvPr/>
        </p:nvSpPr>
        <p:spPr bwMode="auto">
          <a:xfrm>
            <a:off x="8915400" y="7620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40" name="AutoShape 36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41" name="AutoShape 37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42" name="AutoShape 38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43" name="AutoShape 39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/>
            <a:endParaRPr lang="vi-VN" altLang="en-US" sz="1800">
              <a:effectLst/>
              <a:latin typeface="Arial" pitchFamily="34" charset="0"/>
            </a:endParaRPr>
          </a:p>
        </p:txBody>
      </p:sp>
      <p:sp>
        <p:nvSpPr>
          <p:cNvPr id="149544" name="AutoShape 4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45" name="AutoShape 41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46" name="AutoShape 42"/>
          <p:cNvSpPr>
            <a:spLocks noChangeArrowheads="1"/>
          </p:cNvSpPr>
          <p:nvPr/>
        </p:nvSpPr>
        <p:spPr bwMode="auto">
          <a:xfrm>
            <a:off x="8001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47" name="AutoShape 43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48" name="AutoShape 44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49" name="AutoShape 45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0" name="AutoShape 46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1" name="AutoShape 47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2" name="AutoShape 48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3" name="AutoShape 49"/>
          <p:cNvSpPr>
            <a:spLocks noChangeArrowheads="1"/>
          </p:cNvSpPr>
          <p:nvPr/>
        </p:nvSpPr>
        <p:spPr bwMode="auto">
          <a:xfrm>
            <a:off x="2057400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4" name="AutoShape 50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5" name="AutoShape 51"/>
          <p:cNvSpPr>
            <a:spLocks noChangeArrowheads="1"/>
          </p:cNvSpPr>
          <p:nvPr/>
        </p:nvSpPr>
        <p:spPr bwMode="auto">
          <a:xfrm>
            <a:off x="6324600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6" name="AutoShape 52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57" name="AutoShape 53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pic>
        <p:nvPicPr>
          <p:cNvPr id="24628" name="Picture 54" descr="anim176x220_23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9" name="Picture 55" descr="anim176x220_23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0" name="Picture 56" descr="Asian li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0"/>
            <a:ext cx="928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61" name="Picture 57" descr="RNBOWBT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685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62" name="Picture 58" descr="RNBOWBT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63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4" name="Picture 60" descr="Asian li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65" name="AutoShape 61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66" name="AutoShape 62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149567" name="WordArt 63" descr="Large grid"/>
          <p:cNvSpPr>
            <a:spLocks noChangeArrowheads="1" noChangeShapeType="1" noTextEdit="1"/>
          </p:cNvSpPr>
          <p:nvPr/>
        </p:nvSpPr>
        <p:spPr bwMode="auto">
          <a:xfrm>
            <a:off x="1644650" y="1371600"/>
            <a:ext cx="5491163" cy="798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KÍNH CHÀO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53545301"/>
      </p:ext>
    </p:extLst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53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0" fill="hold"/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0" fill="hold"/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0"/>
                                        <p:tgtEl>
                                          <p:spTgt spid="1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63"/>
                </p:tgtEl>
              </p:cMediaNode>
            </p:audio>
          </p:childTnLst>
        </p:cTn>
      </p:par>
    </p:tnLst>
    <p:bldLst>
      <p:bldP spid="149519" grpId="0" animBg="1"/>
      <p:bldP spid="149520" grpId="0" animBg="1"/>
      <p:bldP spid="149521" grpId="0" animBg="1"/>
      <p:bldP spid="149523" grpId="0" animBg="1"/>
      <p:bldP spid="149524" grpId="0" animBg="1"/>
      <p:bldP spid="149525" grpId="0" animBg="1"/>
      <p:bldP spid="149526" grpId="0" animBg="1"/>
      <p:bldP spid="149527" grpId="0" animBg="1"/>
      <p:bldP spid="149528" grpId="0" animBg="1"/>
      <p:bldP spid="149529" grpId="0" animBg="1"/>
      <p:bldP spid="149530" grpId="0" animBg="1"/>
      <p:bldP spid="149531" grpId="0" animBg="1"/>
      <p:bldP spid="149538" grpId="0" animBg="1"/>
      <p:bldP spid="149539" grpId="0" animBg="1"/>
      <p:bldP spid="149540" grpId="0" animBg="1"/>
      <p:bldP spid="149541" grpId="0" animBg="1"/>
      <p:bldP spid="149542" grpId="0" animBg="1"/>
      <p:bldP spid="149543" grpId="0" animBg="1"/>
      <p:bldP spid="1495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698977" y="-19050"/>
            <a:ext cx="56396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8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2015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Khoa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học</a:t>
            </a:r>
            <a:endParaRPr lang="en-US" sz="32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1905000" y="909260"/>
            <a:ext cx="5405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1583892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042019" y="-19050"/>
            <a:ext cx="4953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5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2015</a:t>
            </a:r>
            <a:endParaRPr lang="en-US" sz="2800" dirty="0">
              <a:latin typeface="Times New Roman" pitchFamily="18" charset="0"/>
            </a:endParaRPr>
          </a:p>
          <a:p>
            <a:pPr algn="ctr"/>
            <a:r>
              <a:rPr lang="en-US" sz="2800" u="sng" dirty="0" err="1" smtClean="0">
                <a:latin typeface="Times New Roman" pitchFamily="18" charset="0"/>
              </a:rPr>
              <a:t>Khoa</a:t>
            </a:r>
            <a:r>
              <a:rPr lang="en-US" sz="2800" u="sng" dirty="0" smtClean="0">
                <a:latin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</a:rPr>
              <a:t>học</a:t>
            </a:r>
            <a:endParaRPr lang="en-US" sz="28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285999" y="904280"/>
            <a:ext cx="54052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426401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S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8067"/>
            <a:ext cx="9144000" cy="49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745672"/>
            <a:ext cx="822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</a:t>
            </a:r>
            <a:r>
              <a:rPr lang="en-US" sz="2000" b="1" err="1" smtClean="0">
                <a:solidFill>
                  <a:srgbClr val="FF0000"/>
                </a:solidFill>
              </a:rPr>
              <a:t>Chọn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câu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trả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lời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đúng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cho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các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câu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hỏi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sau</a:t>
            </a:r>
            <a:r>
              <a:rPr lang="en-US" sz="2000" b="1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1.Tác </a:t>
            </a:r>
            <a:r>
              <a:rPr lang="en-US" sz="2000" b="1" err="1">
                <a:solidFill>
                  <a:srgbClr val="0070C0"/>
                </a:solidFill>
              </a:rPr>
              <a:t>nhân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gây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ra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bệnh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sốt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xuất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huyết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là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gì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Vi </a:t>
            </a:r>
            <a:r>
              <a:rPr lang="en-US" sz="2000" b="1" err="1" smtClean="0">
                <a:solidFill>
                  <a:srgbClr val="0070C0"/>
                </a:solidFill>
              </a:rPr>
              <a:t>khuẩn</a:t>
            </a:r>
            <a:r>
              <a:rPr lang="en-US" sz="2000" b="1" smtClean="0">
                <a:solidFill>
                  <a:srgbClr val="0070C0"/>
                </a:solidFill>
              </a:rPr>
              <a:t>.                       </a:t>
            </a:r>
            <a:r>
              <a:rPr lang="en-US" sz="2000" b="1">
                <a:solidFill>
                  <a:srgbClr val="0070C0"/>
                </a:solidFill>
              </a:rPr>
              <a:t>b) </a:t>
            </a:r>
            <a:r>
              <a:rPr lang="en-US" sz="2000" b="1" smtClean="0">
                <a:solidFill>
                  <a:srgbClr val="0070C0"/>
                </a:solidFill>
              </a:rPr>
              <a:t>Vi-</a:t>
            </a:r>
            <a:r>
              <a:rPr lang="en-US" sz="2000" b="1" err="1" smtClean="0">
                <a:solidFill>
                  <a:srgbClr val="0070C0"/>
                </a:solidFill>
              </a:rPr>
              <a:t>rút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  <a:endParaRPr lang="en-US" sz="2000" b="1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</a:rPr>
              <a:t>2. </a:t>
            </a:r>
            <a:r>
              <a:rPr lang="en-US" sz="2000" b="1" err="1">
                <a:solidFill>
                  <a:srgbClr val="0070C0"/>
                </a:solidFill>
              </a:rPr>
              <a:t>Muỗi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truyền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bệnh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sốt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xuất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huyết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có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tên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là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gì</a:t>
            </a:r>
            <a:r>
              <a:rPr lang="en-US" sz="2000" b="1">
                <a:solidFill>
                  <a:srgbClr val="0070C0"/>
                </a:solidFill>
              </a:rPr>
              <a:t>?</a:t>
            </a:r>
          </a:p>
          <a:p>
            <a:pPr marL="0" indent="0"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a-</a:t>
            </a:r>
            <a:r>
              <a:rPr lang="en-US" sz="2000" b="1" err="1" smtClean="0">
                <a:solidFill>
                  <a:srgbClr val="0070C0"/>
                </a:solidFill>
              </a:rPr>
              <a:t>nô</a:t>
            </a:r>
            <a:r>
              <a:rPr lang="en-US" sz="2000" b="1" smtClean="0">
                <a:solidFill>
                  <a:srgbClr val="0070C0"/>
                </a:solidFill>
              </a:rPr>
              <a:t>-</a:t>
            </a:r>
            <a:r>
              <a:rPr lang="en-US" sz="2000" b="1" err="1" smtClean="0">
                <a:solidFill>
                  <a:srgbClr val="0070C0"/>
                </a:solidFill>
              </a:rPr>
              <a:t>phen</a:t>
            </a:r>
            <a:r>
              <a:rPr lang="en-US" sz="2000" b="1" smtClean="0">
                <a:solidFill>
                  <a:srgbClr val="0070C0"/>
                </a:solidFill>
              </a:rPr>
              <a:t>.           </a:t>
            </a:r>
            <a:r>
              <a:rPr lang="en-US" sz="2000" b="1">
                <a:solidFill>
                  <a:srgbClr val="0070C0"/>
                </a:solidFill>
              </a:rPr>
              <a:t>b) </a:t>
            </a:r>
            <a:r>
              <a:rPr lang="en-US" sz="2000" b="1" err="1">
                <a:solidFill>
                  <a:srgbClr val="0070C0"/>
                </a:solidFill>
              </a:rPr>
              <a:t>Muỗi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  <a:endParaRPr lang="en-US" sz="2000" b="1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</a:rPr>
              <a:t>3. </a:t>
            </a:r>
            <a:r>
              <a:rPr lang="en-US" sz="2000" b="1" err="1">
                <a:solidFill>
                  <a:srgbClr val="0070C0"/>
                </a:solidFill>
              </a:rPr>
              <a:t>Muỗi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vằn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sống</a:t>
            </a:r>
            <a:r>
              <a:rPr lang="en-US" sz="2000" b="1">
                <a:solidFill>
                  <a:srgbClr val="0070C0"/>
                </a:solidFill>
              </a:rPr>
              <a:t> ở </a:t>
            </a:r>
            <a:r>
              <a:rPr lang="en-US" sz="2000" b="1" err="1" smtClean="0">
                <a:solidFill>
                  <a:srgbClr val="0070C0"/>
                </a:solidFill>
              </a:rPr>
              <a:t>đâu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smtClean="0">
                <a:solidFill>
                  <a:srgbClr val="0070C0"/>
                </a:solidFill>
              </a:rPr>
              <a:t>   a) </a:t>
            </a:r>
            <a:r>
              <a:rPr lang="en-US" sz="2000" b="1" err="1" smtClean="0">
                <a:solidFill>
                  <a:srgbClr val="0070C0"/>
                </a:solidFill>
              </a:rPr>
              <a:t>Trong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nhà</a:t>
            </a:r>
            <a:r>
              <a:rPr lang="en-US" sz="2000" b="1" smtClean="0">
                <a:solidFill>
                  <a:srgbClr val="0070C0"/>
                </a:solidFill>
              </a:rPr>
              <a:t>.                     </a:t>
            </a:r>
            <a:r>
              <a:rPr lang="en-US" sz="2000" b="1">
                <a:solidFill>
                  <a:srgbClr val="0070C0"/>
                </a:solidFill>
              </a:rPr>
              <a:t>b) </a:t>
            </a:r>
            <a:r>
              <a:rPr lang="en-US" sz="2000" b="1" err="1">
                <a:solidFill>
                  <a:srgbClr val="0070C0"/>
                </a:solidFill>
              </a:rPr>
              <a:t>Ngoài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bụi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rậm</a:t>
            </a:r>
            <a:r>
              <a:rPr lang="en-US" sz="2000" b="1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</a:rPr>
              <a:t>4. </a:t>
            </a:r>
            <a:r>
              <a:rPr lang="en-US" sz="2000" b="1" err="1">
                <a:solidFill>
                  <a:srgbClr val="0070C0"/>
                </a:solidFill>
              </a:rPr>
              <a:t>Bọ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gậy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muỗi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vằn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thường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sống</a:t>
            </a:r>
            <a:r>
              <a:rPr lang="en-US" sz="2000" b="1">
                <a:solidFill>
                  <a:srgbClr val="0070C0"/>
                </a:solidFill>
              </a:rPr>
              <a:t> ở </a:t>
            </a:r>
            <a:r>
              <a:rPr lang="en-US" sz="2000" b="1" err="1">
                <a:solidFill>
                  <a:srgbClr val="0070C0"/>
                </a:solidFill>
              </a:rPr>
              <a:t>đâu</a:t>
            </a:r>
            <a:r>
              <a:rPr lang="en-US" sz="2000" b="1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    </a:t>
            </a:r>
            <a:r>
              <a:rPr lang="en-US" sz="2000" b="1" smtClean="0">
                <a:solidFill>
                  <a:srgbClr val="0070C0"/>
                </a:solidFill>
              </a:rPr>
              <a:t>a</a:t>
            </a:r>
            <a:r>
              <a:rPr lang="en-US" sz="2000" b="1">
                <a:solidFill>
                  <a:srgbClr val="0070C0"/>
                </a:solidFill>
              </a:rPr>
              <a:t>) </a:t>
            </a:r>
            <a:r>
              <a:rPr lang="en-US" sz="2000" b="1" err="1">
                <a:solidFill>
                  <a:srgbClr val="0070C0"/>
                </a:solidFill>
              </a:rPr>
              <a:t>Ao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tù</a:t>
            </a:r>
            <a:r>
              <a:rPr lang="en-US" sz="2000" b="1">
                <a:solidFill>
                  <a:srgbClr val="0070C0"/>
                </a:solidFill>
              </a:rPr>
              <a:t>, </a:t>
            </a:r>
            <a:r>
              <a:rPr lang="en-US" sz="2000" b="1" err="1">
                <a:solidFill>
                  <a:srgbClr val="0070C0"/>
                </a:solidFill>
              </a:rPr>
              <a:t>nước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đọng</a:t>
            </a:r>
            <a:r>
              <a:rPr lang="en-US" sz="2000" b="1">
                <a:solidFill>
                  <a:srgbClr val="0070C0"/>
                </a:solidFill>
              </a:rPr>
              <a:t>.      </a:t>
            </a:r>
            <a:r>
              <a:rPr lang="en-US" sz="2000" b="1" smtClean="0">
                <a:solidFill>
                  <a:srgbClr val="0070C0"/>
                </a:solidFill>
              </a:rPr>
              <a:t>  </a:t>
            </a:r>
            <a:r>
              <a:rPr lang="en-US" sz="2000" b="1">
                <a:solidFill>
                  <a:srgbClr val="0070C0"/>
                </a:solidFill>
              </a:rPr>
              <a:t>b</a:t>
            </a:r>
            <a:r>
              <a:rPr lang="en-US" sz="2000" b="1" smtClean="0">
                <a:solidFill>
                  <a:srgbClr val="0070C0"/>
                </a:solidFill>
              </a:rPr>
              <a:t>) </a:t>
            </a:r>
            <a:r>
              <a:rPr lang="en-US" sz="2000" b="1" err="1" smtClean="0">
                <a:solidFill>
                  <a:srgbClr val="0070C0"/>
                </a:solidFill>
              </a:rPr>
              <a:t>Các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>
                <a:solidFill>
                  <a:srgbClr val="0070C0"/>
                </a:solidFill>
              </a:rPr>
              <a:t>chum </a:t>
            </a:r>
            <a:r>
              <a:rPr lang="en-US" sz="2000" b="1" err="1">
                <a:solidFill>
                  <a:srgbClr val="0070C0"/>
                </a:solidFill>
              </a:rPr>
              <a:t>vại</a:t>
            </a:r>
            <a:r>
              <a:rPr lang="en-US" sz="2000" b="1" smtClean="0">
                <a:solidFill>
                  <a:srgbClr val="0070C0"/>
                </a:solidFill>
              </a:rPr>
              <a:t>, </a:t>
            </a:r>
            <a:r>
              <a:rPr lang="en-US" sz="2000" b="1" err="1" smtClean="0">
                <a:solidFill>
                  <a:srgbClr val="0070C0"/>
                </a:solidFill>
              </a:rPr>
              <a:t>bể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nước</a:t>
            </a:r>
            <a:r>
              <a:rPr lang="en-US" sz="2000" b="1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</a:rPr>
              <a:t>5. </a:t>
            </a:r>
            <a:r>
              <a:rPr lang="en-US" sz="2000" b="1" err="1">
                <a:solidFill>
                  <a:srgbClr val="0070C0"/>
                </a:solidFill>
              </a:rPr>
              <a:t>Tại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sao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bệnh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nhân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sốt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xuất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huyết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phải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nằm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màn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cả</a:t>
            </a:r>
            <a:r>
              <a:rPr lang="en-US" sz="2000" b="1">
                <a:solidFill>
                  <a:srgbClr val="0070C0"/>
                </a:solidFill>
              </a:rPr>
              <a:t> ban </a:t>
            </a:r>
            <a:r>
              <a:rPr lang="en-US" sz="2000" b="1" err="1">
                <a:solidFill>
                  <a:srgbClr val="0070C0"/>
                </a:solidFill>
              </a:rPr>
              <a:t>ngày</a:t>
            </a:r>
            <a:r>
              <a:rPr lang="en-US" sz="2000" b="1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    </a:t>
            </a:r>
            <a:r>
              <a:rPr lang="en-US" sz="2000" b="1" smtClean="0">
                <a:solidFill>
                  <a:srgbClr val="0070C0"/>
                </a:solidFill>
              </a:rPr>
              <a:t>a</a:t>
            </a:r>
            <a:r>
              <a:rPr lang="en-US" sz="2000" b="1">
                <a:solidFill>
                  <a:srgbClr val="0070C0"/>
                </a:solidFill>
              </a:rPr>
              <a:t>) </a:t>
            </a:r>
            <a:r>
              <a:rPr lang="en-US" sz="2000" b="1" err="1">
                <a:solidFill>
                  <a:srgbClr val="0070C0"/>
                </a:solidFill>
              </a:rPr>
              <a:t>Để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tránh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bị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gió</a:t>
            </a:r>
            <a:r>
              <a:rPr lang="en-US" sz="2000" b="1">
                <a:solidFill>
                  <a:srgbClr val="0070C0"/>
                </a:solidFill>
              </a:rPr>
              <a:t>.         </a:t>
            </a:r>
            <a:r>
              <a:rPr lang="en-US" sz="2000" b="1" smtClean="0">
                <a:solidFill>
                  <a:srgbClr val="0070C0"/>
                </a:solidFill>
              </a:rPr>
              <a:t>    </a:t>
            </a:r>
            <a:r>
              <a:rPr lang="en-US" sz="2000" b="1">
                <a:solidFill>
                  <a:srgbClr val="0070C0"/>
                </a:solidFill>
              </a:rPr>
              <a:t>b) </a:t>
            </a:r>
            <a:r>
              <a:rPr lang="en-US" sz="2000" b="1" err="1">
                <a:solidFill>
                  <a:srgbClr val="0070C0"/>
                </a:solidFill>
              </a:rPr>
              <a:t>Để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tránh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bị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muỗi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vằn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 err="1">
                <a:solidFill>
                  <a:srgbClr val="0070C0"/>
                </a:solidFill>
              </a:rPr>
              <a:t>đốt</a:t>
            </a:r>
            <a:r>
              <a:rPr lang="en-US" sz="2000" b="1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67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745672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</a:t>
            </a:r>
            <a:r>
              <a:rPr lang="en-US" sz="2000" b="1" err="1" smtClean="0">
                <a:solidFill>
                  <a:srgbClr val="FF0000"/>
                </a:solidFill>
              </a:rPr>
              <a:t>Chọn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câu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trả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lời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đúng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cho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các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câu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hỏi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sau</a:t>
            </a:r>
            <a:r>
              <a:rPr lang="en-US" sz="2000" b="1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1.Tác </a:t>
            </a:r>
            <a:r>
              <a:rPr lang="en-US" sz="2000" b="1" err="1" smtClean="0">
                <a:solidFill>
                  <a:srgbClr val="0070C0"/>
                </a:solidFill>
              </a:rPr>
              <a:t>nhân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gây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ra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bệnh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xuất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huyết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là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gì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Vi </a:t>
            </a:r>
            <a:r>
              <a:rPr lang="en-US" sz="2000" b="1" err="1" smtClean="0">
                <a:solidFill>
                  <a:srgbClr val="0070C0"/>
                </a:solidFill>
              </a:rPr>
              <a:t>khuẩn</a:t>
            </a:r>
            <a:r>
              <a:rPr lang="en-US" sz="2000" b="1" smtClean="0">
                <a:solidFill>
                  <a:srgbClr val="0070C0"/>
                </a:solidFill>
              </a:rPr>
              <a:t>.                       b)  Vi-</a:t>
            </a:r>
            <a:r>
              <a:rPr lang="en-US" sz="2000" b="1" err="1" smtClean="0">
                <a:solidFill>
                  <a:srgbClr val="0070C0"/>
                </a:solidFill>
              </a:rPr>
              <a:t>rút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782291" y="26289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7255" y="3162300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2.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truyền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bệnh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xuất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huyết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có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tên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là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gì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a-</a:t>
            </a:r>
            <a:r>
              <a:rPr lang="en-US" sz="2000" b="1" err="1" smtClean="0">
                <a:solidFill>
                  <a:srgbClr val="0070C0"/>
                </a:solidFill>
              </a:rPr>
              <a:t>nô</a:t>
            </a:r>
            <a:r>
              <a:rPr lang="en-US" sz="2000" b="1" smtClean="0">
                <a:solidFill>
                  <a:srgbClr val="0070C0"/>
                </a:solidFill>
              </a:rPr>
              <a:t>-</a:t>
            </a:r>
            <a:r>
              <a:rPr lang="en-US" sz="2000" b="1" err="1" smtClean="0">
                <a:solidFill>
                  <a:srgbClr val="0070C0"/>
                </a:solidFill>
              </a:rPr>
              <a:t>phen</a:t>
            </a:r>
            <a:r>
              <a:rPr lang="en-US" sz="2000" b="1" smtClean="0">
                <a:solidFill>
                  <a:srgbClr val="0070C0"/>
                </a:solidFill>
              </a:rPr>
              <a:t>.            b) 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92681" y="3593187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7255" y="4124518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3.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sống</a:t>
            </a:r>
            <a:r>
              <a:rPr lang="en-US" sz="2000" b="1" smtClean="0">
                <a:solidFill>
                  <a:srgbClr val="0070C0"/>
                </a:solidFill>
              </a:rPr>
              <a:t> ở </a:t>
            </a:r>
            <a:r>
              <a:rPr lang="en-US" sz="2000" b="1" err="1" smtClean="0">
                <a:solidFill>
                  <a:srgbClr val="0070C0"/>
                </a:solidFill>
              </a:rPr>
              <a:t>đâu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 </a:t>
            </a:r>
            <a:r>
              <a:rPr lang="en-US" sz="2000" b="1" err="1" smtClean="0">
                <a:solidFill>
                  <a:srgbClr val="0070C0"/>
                </a:solidFill>
              </a:rPr>
              <a:t>Trong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nhà</a:t>
            </a:r>
            <a:r>
              <a:rPr lang="en-US" sz="2000" b="1" smtClean="0">
                <a:solidFill>
                  <a:srgbClr val="0070C0"/>
                </a:solidFill>
              </a:rPr>
              <a:t>.                    b) </a:t>
            </a:r>
            <a:r>
              <a:rPr lang="en-US" sz="2000" b="1" err="1" smtClean="0">
                <a:solidFill>
                  <a:srgbClr val="0070C0"/>
                </a:solidFill>
              </a:rPr>
              <a:t>Ngoài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bụi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rậm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5800" y="45415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4964" y="5045897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4. </a:t>
            </a:r>
            <a:r>
              <a:rPr lang="en-US" sz="2000" b="1" err="1" smtClean="0">
                <a:solidFill>
                  <a:srgbClr val="0070C0"/>
                </a:solidFill>
              </a:rPr>
              <a:t>Bọ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gậy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thường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sống</a:t>
            </a:r>
            <a:r>
              <a:rPr lang="en-US" sz="2000" b="1" smtClean="0">
                <a:solidFill>
                  <a:srgbClr val="0070C0"/>
                </a:solidFill>
              </a:rPr>
              <a:t> ở </a:t>
            </a:r>
            <a:r>
              <a:rPr lang="en-US" sz="2000" b="1" err="1" smtClean="0">
                <a:solidFill>
                  <a:srgbClr val="0070C0"/>
                </a:solidFill>
              </a:rPr>
              <a:t>đâu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    </a:t>
            </a:r>
            <a:r>
              <a:rPr lang="en-US" sz="2000" b="1" smtClean="0">
                <a:solidFill>
                  <a:srgbClr val="0070C0"/>
                </a:solidFill>
              </a:rPr>
              <a:t>a) </a:t>
            </a:r>
            <a:r>
              <a:rPr lang="en-US" sz="2000" b="1" err="1" smtClean="0">
                <a:solidFill>
                  <a:srgbClr val="0070C0"/>
                </a:solidFill>
              </a:rPr>
              <a:t>Ao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tù</a:t>
            </a:r>
            <a:r>
              <a:rPr lang="en-US" sz="2000" b="1" smtClean="0">
                <a:solidFill>
                  <a:srgbClr val="0070C0"/>
                </a:solidFill>
              </a:rPr>
              <a:t>, </a:t>
            </a:r>
            <a:r>
              <a:rPr lang="en-US" sz="2000" b="1" err="1" smtClean="0">
                <a:solidFill>
                  <a:srgbClr val="0070C0"/>
                </a:solidFill>
              </a:rPr>
              <a:t>nước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đọng</a:t>
            </a:r>
            <a:r>
              <a:rPr lang="en-US" sz="2000" b="1" smtClean="0">
                <a:solidFill>
                  <a:srgbClr val="0070C0"/>
                </a:solidFill>
              </a:rPr>
              <a:t>.        b)  </a:t>
            </a:r>
            <a:r>
              <a:rPr lang="en-US" sz="2000" b="1" err="1" smtClean="0">
                <a:solidFill>
                  <a:srgbClr val="0070C0"/>
                </a:solidFill>
              </a:rPr>
              <a:t>Các</a:t>
            </a:r>
            <a:r>
              <a:rPr lang="en-US" sz="2000" b="1" smtClean="0">
                <a:solidFill>
                  <a:srgbClr val="0070C0"/>
                </a:solidFill>
              </a:rPr>
              <a:t> chum </a:t>
            </a:r>
            <a:r>
              <a:rPr lang="en-US" sz="2000" b="1" err="1" smtClean="0">
                <a:solidFill>
                  <a:srgbClr val="0070C0"/>
                </a:solidFill>
              </a:rPr>
              <a:t>vại</a:t>
            </a:r>
            <a:r>
              <a:rPr lang="en-US" sz="2000" b="1" smtClean="0">
                <a:solidFill>
                  <a:srgbClr val="0070C0"/>
                </a:solidFill>
              </a:rPr>
              <a:t>, </a:t>
            </a:r>
            <a:r>
              <a:rPr lang="en-US" sz="2000" b="1" err="1" smtClean="0">
                <a:solidFill>
                  <a:srgbClr val="0070C0"/>
                </a:solidFill>
              </a:rPr>
              <a:t>bể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nước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796145" y="5414024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09600" y="5927160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5. </a:t>
            </a:r>
            <a:r>
              <a:rPr lang="en-US" sz="2000" b="1" err="1" smtClean="0">
                <a:solidFill>
                  <a:srgbClr val="0070C0"/>
                </a:solidFill>
              </a:rPr>
              <a:t>Tại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sao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bệnh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nhân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xuất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huyết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phải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nằm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màn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cả</a:t>
            </a:r>
            <a:r>
              <a:rPr lang="en-US" sz="2000" b="1" smtClean="0">
                <a:solidFill>
                  <a:srgbClr val="0070C0"/>
                </a:solidFill>
              </a:rPr>
              <a:t> ban </a:t>
            </a:r>
            <a:r>
              <a:rPr lang="en-US" sz="2000" b="1" err="1" smtClean="0">
                <a:solidFill>
                  <a:srgbClr val="0070C0"/>
                </a:solidFill>
              </a:rPr>
              <a:t>ngày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    </a:t>
            </a:r>
            <a:r>
              <a:rPr lang="en-US" sz="2000" b="1" smtClean="0">
                <a:solidFill>
                  <a:srgbClr val="0070C0"/>
                </a:solidFill>
              </a:rPr>
              <a:t>a) </a:t>
            </a:r>
            <a:r>
              <a:rPr lang="en-US" sz="2000" b="1" err="1" smtClean="0">
                <a:solidFill>
                  <a:srgbClr val="0070C0"/>
                </a:solidFill>
              </a:rPr>
              <a:t>Để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tránh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bị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gió</a:t>
            </a:r>
            <a:r>
              <a:rPr lang="en-US" sz="2000" b="1" smtClean="0">
                <a:solidFill>
                  <a:srgbClr val="0070C0"/>
                </a:solidFill>
              </a:rPr>
              <a:t>.             b)  </a:t>
            </a:r>
            <a:r>
              <a:rPr lang="en-US" sz="2000" b="1" err="1" smtClean="0">
                <a:solidFill>
                  <a:srgbClr val="0070C0"/>
                </a:solidFill>
              </a:rPr>
              <a:t>Để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tránh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bị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đốt</a:t>
            </a:r>
            <a:r>
              <a:rPr lang="en-US" sz="2000" b="1" smtClean="0">
                <a:solidFill>
                  <a:srgbClr val="0070C0"/>
                </a:solidFill>
              </a:rPr>
              <a:t>. 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782291" y="6281847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8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 animBg="1"/>
      <p:bldP spid="11" grpId="0"/>
      <p:bldP spid="12" grpId="0" animBg="1"/>
      <p:bldP spid="13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7092" y="2366665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(DENGUE) gây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9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8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7092" y="1904999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 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8150" y="2374520"/>
            <a:ext cx="8603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890556"/>
            <a:ext cx="4724400" cy="29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99983"/>
            <a:ext cx="4419600" cy="29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1935</Words>
  <Application>Microsoft Office PowerPoint</Application>
  <PresentationFormat>On-screen Show (4:3)</PresentationFormat>
  <Paragraphs>316</Paragraphs>
  <Slides>33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74</cp:revision>
  <dcterms:created xsi:type="dcterms:W3CDTF">2014-09-28T07:12:00Z</dcterms:created>
  <dcterms:modified xsi:type="dcterms:W3CDTF">2015-10-07T16:02:48Z</dcterms:modified>
</cp:coreProperties>
</file>