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83" r:id="rId2"/>
    <p:sldId id="257" r:id="rId3"/>
    <p:sldId id="258" r:id="rId4"/>
    <p:sldId id="274" r:id="rId5"/>
    <p:sldId id="275" r:id="rId6"/>
    <p:sldId id="260" r:id="rId7"/>
    <p:sldId id="261" r:id="rId8"/>
    <p:sldId id="262" r:id="rId9"/>
    <p:sldId id="278" r:id="rId10"/>
    <p:sldId id="264" r:id="rId11"/>
    <p:sldId id="279" r:id="rId12"/>
    <p:sldId id="263" r:id="rId13"/>
    <p:sldId id="276" r:id="rId14"/>
    <p:sldId id="268" r:id="rId15"/>
    <p:sldId id="277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2" autoAdjust="0"/>
    <p:restoredTop sz="94660"/>
  </p:normalViewPr>
  <p:slideViewPr>
    <p:cSldViewPr>
      <p:cViewPr>
        <p:scale>
          <a:sx n="69" d="100"/>
          <a:sy n="69" d="100"/>
        </p:scale>
        <p:origin x="-122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BCEE0-54C6-4F13-85ED-3636B3B2FDFB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3C4D4-102F-488C-97C0-17D0B99DF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25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9A29-A78B-417A-80D5-7EE6FEDC16CA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E679-2E8F-490E-BEE3-03F78F1E4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9A29-A78B-417A-80D5-7EE6FEDC16CA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E679-2E8F-490E-BEE3-03F78F1E4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9A29-A78B-417A-80D5-7EE6FEDC16CA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E679-2E8F-490E-BEE3-03F78F1E4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9A29-A78B-417A-80D5-7EE6FEDC16CA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E679-2E8F-490E-BEE3-03F78F1E4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9A29-A78B-417A-80D5-7EE6FEDC16CA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E679-2E8F-490E-BEE3-03F78F1E4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9A29-A78B-417A-80D5-7EE6FEDC16CA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E679-2E8F-490E-BEE3-03F78F1E4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9A29-A78B-417A-80D5-7EE6FEDC16CA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E679-2E8F-490E-BEE3-03F78F1E4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9A29-A78B-417A-80D5-7EE6FEDC16CA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E679-2E8F-490E-BEE3-03F78F1E4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9A29-A78B-417A-80D5-7EE6FEDC16CA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E679-2E8F-490E-BEE3-03F78F1E4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9A29-A78B-417A-80D5-7EE6FEDC16CA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E679-2E8F-490E-BEE3-03F78F1E4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9A29-A78B-417A-80D5-7EE6FEDC16CA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E679-2E8F-490E-BEE3-03F78F1E4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29-A78B-417A-80D5-7EE6FEDC16CA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3E679-2E8F-490E-BEE3-03F78F1E4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4.jpeg"/><Relationship Id="rId7" Type="http://schemas.openxmlformats.org/officeDocument/2006/relationships/image" Target="../media/image10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gif"/><Relationship Id="rId9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.bin"/><Relationship Id="rId2" Type="http://schemas.openxmlformats.org/officeDocument/2006/relationships/audio" Target="file:///C:\Documents%20and%20Settings\PHAMDUNG\My%20Documents\Downloads\Compressed\Toan%205%20So%20sanh%20hai%20so%20thap%20phan\toanHanhTrao\LK-Mua-Xuan-Oi-Ngay-Tet-Que-Em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14.wmf"/><Relationship Id="rId4" Type="http://schemas.openxmlformats.org/officeDocument/2006/relationships/image" Target="../media/image15.gif"/><Relationship Id="rId9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~PP62807.WAV">
            <a:hlinkClick r:id="" action="ppaction://media"/>
          </p:cNvPr>
          <p:cNvPicPr>
            <a:picLocks noRot="1" noChangeAspect="1"/>
          </p:cNvPicPr>
          <p:nvPr>
            <a:wavAudioFile r:embed="rId1" name="~PP632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38" y="6370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ml00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57200" y="2743200"/>
            <a:ext cx="89154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solidFill>
                  <a:srgbClr val="0000CC"/>
                </a:solidFill>
                <a:latin typeface="Times New Roman" pitchFamily="18" charset="0"/>
              </a:rPr>
              <a:t>Trường</a:t>
            </a:r>
            <a:r>
              <a:rPr lang="en-US" altLang="en-US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itchFamily="18" charset="0"/>
              </a:rPr>
              <a:t>Tiểu</a:t>
            </a:r>
            <a:r>
              <a:rPr lang="en-US" altLang="en-US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itchFamily="18" charset="0"/>
              </a:rPr>
              <a:t>học</a:t>
            </a:r>
            <a:r>
              <a:rPr lang="en-US" altLang="en-US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itchFamily="18" charset="0"/>
              </a:rPr>
              <a:t>Thủy</a:t>
            </a:r>
            <a:r>
              <a:rPr lang="en-US" altLang="en-US" b="1" i="1" dirty="0">
                <a:solidFill>
                  <a:srgbClr val="0000CC"/>
                </a:solidFill>
                <a:latin typeface="Times New Roman" pitchFamily="18" charset="0"/>
              </a:rPr>
              <a:t> An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solidFill>
                  <a:srgbClr val="0000CC"/>
                </a:solidFill>
                <a:latin typeface="Times New Roman" pitchFamily="18" charset="0"/>
              </a:rPr>
              <a:t>Môn</a:t>
            </a:r>
            <a:r>
              <a:rPr lang="en-US" altLang="en-US" b="1" i="1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altLang="en-US" b="1" i="1" dirty="0" err="1" smtClean="0">
                <a:solidFill>
                  <a:srgbClr val="0000CC"/>
                </a:solidFill>
                <a:latin typeface="Times New Roman" pitchFamily="18" charset="0"/>
              </a:rPr>
              <a:t>Luyện</a:t>
            </a:r>
            <a:r>
              <a:rPr lang="en-US" altLang="en-US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00CC"/>
                </a:solidFill>
                <a:latin typeface="Times New Roman" pitchFamily="18" charset="0"/>
              </a:rPr>
              <a:t>Từ</a:t>
            </a:r>
            <a:r>
              <a:rPr lang="en-US" altLang="en-US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altLang="en-US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00CC"/>
                </a:solidFill>
                <a:latin typeface="Times New Roman" pitchFamily="18" charset="0"/>
              </a:rPr>
              <a:t>Câu</a:t>
            </a:r>
            <a:r>
              <a:rPr lang="en-US" altLang="en-US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i="1" dirty="0">
                <a:solidFill>
                  <a:srgbClr val="0000CC"/>
                </a:solidFill>
                <a:latin typeface="Times New Roman" pitchFamily="18" charset="0"/>
              </a:rPr>
              <a:t>–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b="1" i="1" dirty="0">
                <a:solidFill>
                  <a:srgbClr val="0000CC"/>
                </a:solidFill>
                <a:latin typeface="Times New Roman" pitchFamily="18" charset="0"/>
              </a:rPr>
              <a:t> 5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0000CC"/>
                </a:solidFill>
                <a:latin typeface="Times New Roman" pitchFamily="18" charset="0"/>
              </a:rPr>
              <a:t>GV: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itchFamily="18" charset="0"/>
              </a:rPr>
              <a:t>Bùi</a:t>
            </a:r>
            <a:r>
              <a:rPr lang="en-US" altLang="en-US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itchFamily="18" charset="0"/>
              </a:rPr>
              <a:t>Thị</a:t>
            </a:r>
            <a:r>
              <a:rPr lang="en-US" altLang="en-US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itchFamily="18" charset="0"/>
              </a:rPr>
              <a:t>Viên</a:t>
            </a:r>
            <a:endParaRPr lang="en-US" altLang="en-US" b="1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7893" name="WordArt 9"/>
          <p:cNvSpPr>
            <a:spLocks noChangeArrowheads="1" noChangeShapeType="1" noTextEdit="1"/>
          </p:cNvSpPr>
          <p:nvPr/>
        </p:nvSpPr>
        <p:spPr bwMode="auto">
          <a:xfrm>
            <a:off x="228600" y="427038"/>
            <a:ext cx="8915400" cy="6096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25588"/>
                <a:gd name="adj2" fmla="val 7724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</a:t>
            </a:r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88900" cmpd="tri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</p:spTree>
    <p:extLst>
      <p:ext uri="{BB962C8B-B14F-4D97-AF65-F5344CB8AC3E}">
        <p14:creationId xmlns:p14="http://schemas.microsoft.com/office/powerpoint/2010/main" val="665018088"/>
      </p:ext>
    </p:extLst>
  </p:cSld>
  <p:clrMapOvr>
    <a:masterClrMapping/>
  </p:clrMapOvr>
  <p:transition advTm="211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repeatCount="indefinite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2" repeatCount="indefinite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" presetClass="entr" presetSubtype="2" repeatCount="indefinite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789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19200"/>
            <a:ext cx="8686800" cy="5410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4800" y="0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Thứ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latin typeface="+mj-lt"/>
                <a:ea typeface="+mj-ea"/>
                <a:cs typeface="+mj-cs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26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tháng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11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2015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400" b="1" dirty="0" err="1">
                <a:latin typeface="+mj-lt"/>
                <a:ea typeface="+mj-ea"/>
                <a:cs typeface="+mj-cs"/>
              </a:rPr>
              <a:t>L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uyện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từ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2057400"/>
            <a:ext cx="8839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Hãy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chọn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ý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Câu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1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Nếu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cao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bầy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mật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Cặp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hệ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từ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nếu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…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thì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dùng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để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806E7"/>
                </a:solidFill>
                <a:latin typeface="Arial" pitchFamily="34" charset="0"/>
                <a:cs typeface="Arial" pitchFamily="34" charset="0"/>
              </a:rPr>
              <a:t>       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/ </a:t>
            </a:r>
            <a:r>
              <a:rPr lang="en-US" sz="2400" dirty="0" err="1" smtClean="0">
                <a:solidFill>
                  <a:srgbClr val="F806E7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iểu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thị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hệ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tăng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tiến</a:t>
            </a:r>
            <a:r>
              <a:rPr lang="en-US" sz="2400" dirty="0" smtClean="0">
                <a:solidFill>
                  <a:srgbClr val="F806E7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806E7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806E7"/>
                </a:solidFill>
                <a:latin typeface="Arial" pitchFamily="34" charset="0"/>
                <a:cs typeface="Arial" pitchFamily="34" charset="0"/>
              </a:rPr>
              <a:t>      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/ </a:t>
            </a:r>
            <a:r>
              <a:rPr lang="en-US" sz="2400" dirty="0" smtClean="0">
                <a:solidFill>
                  <a:srgbClr val="F806E7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iểu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thị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hệ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tương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phản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C/ </a:t>
            </a:r>
            <a:r>
              <a:rPr lang="en-US" sz="2400" dirty="0" smtClean="0">
                <a:solidFill>
                  <a:srgbClr val="F806E7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iểu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thị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hệ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nguyên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nhân-kết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806E7"/>
                </a:solidFill>
                <a:latin typeface="Arial" pitchFamily="34" charset="0"/>
                <a:cs typeface="Arial" pitchFamily="34" charset="0"/>
              </a:rPr>
              <a:t>      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/ </a:t>
            </a:r>
            <a:r>
              <a:rPr lang="en-US" sz="2400" dirty="0" err="1" smtClean="0">
                <a:solidFill>
                  <a:srgbClr val="F806E7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iểu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thị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hệ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điều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kiện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giả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thiết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kết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806E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dirty="0" smtClean="0">
                <a:solidFill>
                  <a:srgbClr val="F806E7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806E7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1219200"/>
            <a:ext cx="5181600" cy="838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</a:rPr>
              <a:t>Trò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chơi</a:t>
            </a:r>
            <a:r>
              <a:rPr lang="en-US" sz="2800" b="1" dirty="0" smtClean="0">
                <a:solidFill>
                  <a:srgbClr val="0000FF"/>
                </a:solidFill>
              </a:rPr>
              <a:t> : </a:t>
            </a:r>
            <a:r>
              <a:rPr lang="en-US" sz="2800" b="1" dirty="0" err="1" smtClean="0">
                <a:solidFill>
                  <a:srgbClr val="0000FF"/>
                </a:solidFill>
              </a:rPr>
              <a:t>Vượt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chướng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ngại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vật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15</a:t>
            </a:r>
            <a:endParaRPr lang="en-US" sz="3600" b="1" dirty="0"/>
          </a:p>
        </p:txBody>
      </p:sp>
      <p:sp>
        <p:nvSpPr>
          <p:cNvPr id="26" name="Oval 25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14</a:t>
            </a:r>
            <a:endParaRPr lang="en-US" sz="3600" b="1" dirty="0"/>
          </a:p>
        </p:txBody>
      </p:sp>
      <p:sp>
        <p:nvSpPr>
          <p:cNvPr id="27" name="Oval 26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13</a:t>
            </a:r>
            <a:endParaRPr lang="en-US" sz="3600" b="1" dirty="0"/>
          </a:p>
        </p:txBody>
      </p:sp>
      <p:sp>
        <p:nvSpPr>
          <p:cNvPr id="28" name="Oval 27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12</a:t>
            </a:r>
            <a:endParaRPr lang="en-US" sz="3600" b="1" dirty="0"/>
          </a:p>
        </p:txBody>
      </p:sp>
      <p:sp>
        <p:nvSpPr>
          <p:cNvPr id="29" name="Oval 28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11</a:t>
            </a:r>
            <a:endParaRPr lang="en-US" sz="3600" b="1" dirty="0"/>
          </a:p>
        </p:txBody>
      </p:sp>
      <p:sp>
        <p:nvSpPr>
          <p:cNvPr id="30" name="Oval 29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10</a:t>
            </a:r>
            <a:endParaRPr lang="en-US" sz="3600" b="1" dirty="0"/>
          </a:p>
        </p:txBody>
      </p:sp>
      <p:sp>
        <p:nvSpPr>
          <p:cNvPr id="31" name="Oval 30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9</a:t>
            </a:r>
            <a:endParaRPr lang="en-US" sz="3600" b="1" dirty="0"/>
          </a:p>
        </p:txBody>
      </p:sp>
      <p:sp>
        <p:nvSpPr>
          <p:cNvPr id="32" name="Oval 31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8</a:t>
            </a:r>
            <a:endParaRPr lang="en-US" sz="3600" b="1" dirty="0"/>
          </a:p>
        </p:txBody>
      </p:sp>
      <p:sp>
        <p:nvSpPr>
          <p:cNvPr id="33" name="Oval 32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7</a:t>
            </a:r>
            <a:endParaRPr lang="en-US" sz="3600" b="1" dirty="0"/>
          </a:p>
        </p:txBody>
      </p:sp>
      <p:sp>
        <p:nvSpPr>
          <p:cNvPr id="34" name="Oval 33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6</a:t>
            </a:r>
            <a:endParaRPr lang="en-US" sz="3600" b="1" dirty="0"/>
          </a:p>
        </p:txBody>
      </p:sp>
      <p:sp>
        <p:nvSpPr>
          <p:cNvPr id="35" name="Oval 34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5</a:t>
            </a:r>
            <a:endParaRPr lang="en-US" sz="3600" b="1" dirty="0"/>
          </a:p>
        </p:txBody>
      </p:sp>
      <p:sp>
        <p:nvSpPr>
          <p:cNvPr id="36" name="Oval 35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4</a:t>
            </a:r>
            <a:endParaRPr lang="en-US" sz="3600" b="1" dirty="0"/>
          </a:p>
        </p:txBody>
      </p:sp>
      <p:sp>
        <p:nvSpPr>
          <p:cNvPr id="37" name="Oval 36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3</a:t>
            </a:r>
            <a:endParaRPr lang="en-US" sz="3600" b="1" dirty="0"/>
          </a:p>
        </p:txBody>
      </p:sp>
      <p:sp>
        <p:nvSpPr>
          <p:cNvPr id="38" name="Oval 37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2</a:t>
            </a:r>
            <a:endParaRPr lang="en-US" sz="3600" b="1" dirty="0"/>
          </a:p>
        </p:txBody>
      </p:sp>
      <p:sp>
        <p:nvSpPr>
          <p:cNvPr id="39" name="Oval 38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40" name="Oval 39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Hết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giờ</a:t>
            </a:r>
            <a:endParaRPr lang="en-US" sz="2400" b="1" dirty="0"/>
          </a:p>
        </p:txBody>
      </p:sp>
      <p:sp>
        <p:nvSpPr>
          <p:cNvPr id="41" name="Oval 40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Bắt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đầu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0"/>
                            </p:stCondLst>
                            <p:childTnLst>
                              <p:par>
                                <p:cTn id="8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000"/>
                            </p:stCondLst>
                            <p:childTnLst>
                              <p:par>
                                <p:cTn id="8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14-2015-TRANG\top-10-dinh-nui-cao-nhat-the-gioi-hien-nay-07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352800"/>
            <a:ext cx="1981200" cy="1676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1219200"/>
            <a:ext cx="8686800" cy="5410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4800" y="1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Thứ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latin typeface="+mj-lt"/>
                <a:ea typeface="+mj-ea"/>
                <a:cs typeface="+mj-cs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26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tháng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11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2015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400" b="1" dirty="0" err="1">
                <a:latin typeface="+mj-lt"/>
                <a:ea typeface="+mj-ea"/>
                <a:cs typeface="+mj-cs"/>
              </a:rPr>
              <a:t>L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uyện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từ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8" descr="0003-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105400"/>
            <a:ext cx="1066800" cy="1371600"/>
          </a:xfrm>
          <a:prstGeom prst="rect">
            <a:avLst/>
          </a:prstGeom>
          <a:noFill/>
        </p:spPr>
      </p:pic>
      <p:pic>
        <p:nvPicPr>
          <p:cNvPr id="1027" name="Picture 3" descr="D:\2014-2015-TRANG\top-10-dinh-nui-cao-nhat-the-gioi-hien-nay-071-2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967286"/>
            <a:ext cx="1524000" cy="1357313"/>
          </a:xfrm>
          <a:prstGeom prst="rect">
            <a:avLst/>
          </a:prstGeom>
          <a:noFill/>
        </p:spPr>
      </p:pic>
      <p:pic>
        <p:nvPicPr>
          <p:cNvPr id="1028" name="Picture 4" descr="D:\2014-2015-TRANG\55280295-1265855633-cop-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224338"/>
            <a:ext cx="1480631" cy="133826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cxnSp>
        <p:nvCxnSpPr>
          <p:cNvPr id="20" name="Straight Arrow Connector 19"/>
          <p:cNvCxnSpPr/>
          <p:nvPr/>
        </p:nvCxnSpPr>
        <p:spPr>
          <a:xfrm flipV="1">
            <a:off x="3886200" y="5638800"/>
            <a:ext cx="8382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D:\2014-2015-TRANG\Hinhnendl.com---Hinh-nen-thac-nuoc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467100"/>
            <a:ext cx="1600200" cy="1409700"/>
          </a:xfrm>
          <a:prstGeom prst="rect">
            <a:avLst/>
          </a:prstGeom>
          <a:noFill/>
        </p:spPr>
      </p:pic>
      <p:cxnSp>
        <p:nvCxnSpPr>
          <p:cNvPr id="25" name="Straight Arrow Connector 24"/>
          <p:cNvCxnSpPr/>
          <p:nvPr/>
        </p:nvCxnSpPr>
        <p:spPr>
          <a:xfrm flipV="1">
            <a:off x="6096000" y="4343400"/>
            <a:ext cx="6858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D:\2014-2015-TRANG\images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1219200"/>
            <a:ext cx="177165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29" name="Straight Arrow Connector 28"/>
          <p:cNvCxnSpPr/>
          <p:nvPr/>
        </p:nvCxnSpPr>
        <p:spPr>
          <a:xfrm rot="5400000" flipH="1" flipV="1">
            <a:off x="7619206" y="3047206"/>
            <a:ext cx="7620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447800" y="6172200"/>
            <a:ext cx="6096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28600" y="1219200"/>
            <a:ext cx="5181600" cy="838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</a:rPr>
              <a:t>Trò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chơi</a:t>
            </a:r>
            <a:r>
              <a:rPr lang="en-US" sz="2800" b="1" dirty="0" smtClean="0">
                <a:solidFill>
                  <a:srgbClr val="0000FF"/>
                </a:solidFill>
              </a:rPr>
              <a:t> : </a:t>
            </a:r>
            <a:r>
              <a:rPr lang="en-US" sz="2800" b="1" dirty="0" err="1" smtClean="0">
                <a:solidFill>
                  <a:srgbClr val="0000FF"/>
                </a:solidFill>
              </a:rPr>
              <a:t>Vượt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chướng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ngại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vật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19200"/>
            <a:ext cx="8686800" cy="5410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4800" y="1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Thứ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latin typeface="+mj-lt"/>
                <a:ea typeface="+mj-ea"/>
                <a:cs typeface="+mj-cs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26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tháng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11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2015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400" b="1" dirty="0" err="1">
                <a:latin typeface="+mj-lt"/>
                <a:ea typeface="+mj-ea"/>
                <a:cs typeface="+mj-cs"/>
              </a:rPr>
              <a:t>L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uyện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từ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2289750"/>
            <a:ext cx="86106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Ngựa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ruổi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núi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đồi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.”</a:t>
            </a:r>
          </a:p>
          <a:p>
            <a:pPr>
              <a:spcBef>
                <a:spcPct val="50000"/>
              </a:spcBef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ruổi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thuộc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A/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B/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C/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D/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hệ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1219200"/>
            <a:ext cx="5181600" cy="838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</a:rPr>
              <a:t>Trò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chơi</a:t>
            </a:r>
            <a:r>
              <a:rPr lang="en-US" sz="2800" b="1" dirty="0" smtClean="0">
                <a:solidFill>
                  <a:srgbClr val="0000FF"/>
                </a:solidFill>
              </a:rPr>
              <a:t> : </a:t>
            </a:r>
            <a:r>
              <a:rPr lang="en-US" sz="2800" b="1" dirty="0" err="1" smtClean="0">
                <a:solidFill>
                  <a:srgbClr val="0000FF"/>
                </a:solidFill>
              </a:rPr>
              <a:t>Vượt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chướng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ngại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vật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15</a:t>
            </a:r>
            <a:endParaRPr lang="en-US" sz="3600" b="1" dirty="0"/>
          </a:p>
        </p:txBody>
      </p:sp>
      <p:sp>
        <p:nvSpPr>
          <p:cNvPr id="26" name="Oval 25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14</a:t>
            </a:r>
            <a:endParaRPr lang="en-US" sz="3600" b="1" dirty="0"/>
          </a:p>
        </p:txBody>
      </p:sp>
      <p:sp>
        <p:nvSpPr>
          <p:cNvPr id="27" name="Oval 26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13</a:t>
            </a:r>
            <a:endParaRPr lang="en-US" sz="3600" b="1" dirty="0"/>
          </a:p>
        </p:txBody>
      </p:sp>
      <p:sp>
        <p:nvSpPr>
          <p:cNvPr id="28" name="Oval 27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12</a:t>
            </a:r>
            <a:endParaRPr lang="en-US" sz="3600" b="1" dirty="0"/>
          </a:p>
        </p:txBody>
      </p:sp>
      <p:sp>
        <p:nvSpPr>
          <p:cNvPr id="29" name="Oval 28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11</a:t>
            </a:r>
            <a:endParaRPr lang="en-US" sz="3600" b="1" dirty="0"/>
          </a:p>
        </p:txBody>
      </p:sp>
      <p:sp>
        <p:nvSpPr>
          <p:cNvPr id="30" name="Oval 29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10</a:t>
            </a:r>
            <a:endParaRPr lang="en-US" sz="3600" b="1" dirty="0"/>
          </a:p>
        </p:txBody>
      </p:sp>
      <p:sp>
        <p:nvSpPr>
          <p:cNvPr id="31" name="Oval 30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9</a:t>
            </a:r>
            <a:endParaRPr lang="en-US" sz="3600" b="1" dirty="0"/>
          </a:p>
        </p:txBody>
      </p:sp>
      <p:sp>
        <p:nvSpPr>
          <p:cNvPr id="32" name="Oval 31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8</a:t>
            </a:r>
            <a:endParaRPr lang="en-US" sz="3600" b="1" dirty="0"/>
          </a:p>
        </p:txBody>
      </p:sp>
      <p:sp>
        <p:nvSpPr>
          <p:cNvPr id="33" name="Oval 32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7</a:t>
            </a:r>
            <a:endParaRPr lang="en-US" sz="3600" b="1" dirty="0"/>
          </a:p>
        </p:txBody>
      </p:sp>
      <p:sp>
        <p:nvSpPr>
          <p:cNvPr id="34" name="Oval 33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6</a:t>
            </a:r>
            <a:endParaRPr lang="en-US" sz="3600" b="1" dirty="0"/>
          </a:p>
        </p:txBody>
      </p:sp>
      <p:sp>
        <p:nvSpPr>
          <p:cNvPr id="35" name="Oval 34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5</a:t>
            </a:r>
            <a:endParaRPr lang="en-US" sz="3600" b="1" dirty="0"/>
          </a:p>
        </p:txBody>
      </p:sp>
      <p:sp>
        <p:nvSpPr>
          <p:cNvPr id="36" name="Oval 35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4</a:t>
            </a:r>
            <a:endParaRPr lang="en-US" sz="3600" b="1" dirty="0"/>
          </a:p>
        </p:txBody>
      </p:sp>
      <p:sp>
        <p:nvSpPr>
          <p:cNvPr id="37" name="Oval 36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3</a:t>
            </a:r>
            <a:endParaRPr lang="en-US" sz="3600" b="1" dirty="0"/>
          </a:p>
        </p:txBody>
      </p:sp>
      <p:sp>
        <p:nvSpPr>
          <p:cNvPr id="38" name="Oval 37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2</a:t>
            </a:r>
            <a:endParaRPr lang="en-US" sz="3600" b="1" dirty="0"/>
          </a:p>
        </p:txBody>
      </p:sp>
      <p:sp>
        <p:nvSpPr>
          <p:cNvPr id="39" name="Oval 38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40" name="Oval 39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Hết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giờ</a:t>
            </a:r>
            <a:endParaRPr lang="en-US" sz="2400" b="1" dirty="0"/>
          </a:p>
        </p:txBody>
      </p:sp>
      <p:sp>
        <p:nvSpPr>
          <p:cNvPr id="41" name="Oval 40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Bắt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đầu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000"/>
                            </p:stCondLst>
                            <p:childTnLst>
                              <p:par>
                                <p:cTn id="9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14-2015-TRANG\top-10-dinh-nui-cao-nhat-the-gioi-hien-nay-07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352800"/>
            <a:ext cx="1981200" cy="1676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1219200"/>
            <a:ext cx="8686800" cy="5410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4800" y="1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Thứ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latin typeface="+mj-lt"/>
                <a:ea typeface="+mj-ea"/>
                <a:cs typeface="+mj-cs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26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tháng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11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2015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400" b="1" dirty="0" err="1">
                <a:latin typeface="+mj-lt"/>
                <a:ea typeface="+mj-ea"/>
                <a:cs typeface="+mj-cs"/>
              </a:rPr>
              <a:t>L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uyện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từ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8" descr="0003-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5105400"/>
            <a:ext cx="1066800" cy="1371600"/>
          </a:xfrm>
          <a:prstGeom prst="rect">
            <a:avLst/>
          </a:prstGeom>
          <a:noFill/>
        </p:spPr>
      </p:pic>
      <p:pic>
        <p:nvPicPr>
          <p:cNvPr id="1028" name="Picture 4" descr="D:\2014-2015-TRANG\55280295-1265855633-cop-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224338"/>
            <a:ext cx="1480631" cy="133826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cxnSp>
        <p:nvCxnSpPr>
          <p:cNvPr id="20" name="Straight Arrow Connector 19"/>
          <p:cNvCxnSpPr/>
          <p:nvPr/>
        </p:nvCxnSpPr>
        <p:spPr>
          <a:xfrm flipV="1">
            <a:off x="3886200" y="5638800"/>
            <a:ext cx="8382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D:\2014-2015-TRANG\Hinhnendl.com---Hinh-nen-thac-nuoc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467100"/>
            <a:ext cx="1600200" cy="1409700"/>
          </a:xfrm>
          <a:prstGeom prst="rect">
            <a:avLst/>
          </a:prstGeom>
          <a:noFill/>
        </p:spPr>
      </p:pic>
      <p:cxnSp>
        <p:nvCxnSpPr>
          <p:cNvPr id="25" name="Straight Arrow Connector 24"/>
          <p:cNvCxnSpPr/>
          <p:nvPr/>
        </p:nvCxnSpPr>
        <p:spPr>
          <a:xfrm flipV="1">
            <a:off x="6096000" y="4343400"/>
            <a:ext cx="6858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D:\2014-2015-TRANG\images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1219200"/>
            <a:ext cx="177165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29" name="Straight Arrow Connector 28"/>
          <p:cNvCxnSpPr/>
          <p:nvPr/>
        </p:nvCxnSpPr>
        <p:spPr>
          <a:xfrm rot="5400000" flipH="1" flipV="1">
            <a:off x="7619206" y="3047206"/>
            <a:ext cx="7620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28600" y="1219200"/>
            <a:ext cx="5181600" cy="838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</a:rPr>
              <a:t>Trò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chơi</a:t>
            </a:r>
            <a:r>
              <a:rPr lang="en-US" sz="2800" b="1" dirty="0" smtClean="0">
                <a:solidFill>
                  <a:srgbClr val="0000FF"/>
                </a:solidFill>
              </a:rPr>
              <a:t> : </a:t>
            </a:r>
            <a:r>
              <a:rPr lang="en-US" sz="2800" b="1" dirty="0" err="1" smtClean="0">
                <a:solidFill>
                  <a:srgbClr val="0000FF"/>
                </a:solidFill>
              </a:rPr>
              <a:t>Vượt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chướng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ngại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vật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7778 L 0.26667 -0.1333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19200"/>
            <a:ext cx="8686800" cy="5410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4800" y="1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Thứ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latin typeface="+mj-lt"/>
                <a:ea typeface="+mj-ea"/>
                <a:cs typeface="+mj-cs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26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tháng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11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2015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400" b="1" dirty="0" err="1">
                <a:latin typeface="+mj-lt"/>
                <a:ea typeface="+mj-ea"/>
                <a:cs typeface="+mj-cs"/>
              </a:rPr>
              <a:t>L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uyện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từ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1219200"/>
            <a:ext cx="5181600" cy="838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</a:rPr>
              <a:t>Trò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chơi</a:t>
            </a:r>
            <a:r>
              <a:rPr lang="en-US" sz="2800" b="1" dirty="0" smtClean="0">
                <a:solidFill>
                  <a:srgbClr val="0000FF"/>
                </a:solidFill>
              </a:rPr>
              <a:t> : </a:t>
            </a:r>
            <a:r>
              <a:rPr lang="en-US" sz="2800" b="1" dirty="0" err="1" smtClean="0">
                <a:solidFill>
                  <a:srgbClr val="0000FF"/>
                </a:solidFill>
              </a:rPr>
              <a:t>Vượt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chướng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ngại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vật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286000"/>
            <a:ext cx="8001000" cy="411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3: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 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Tuổi thơ chở đầy cổ tích</a:t>
            </a:r>
            <a:b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Dòng sông lời mẹ ngọt ngào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 A/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 B/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chở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 C/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cổ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tích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            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 D/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ngọt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2286000"/>
            <a:ext cx="8001000" cy="411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3: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 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Tuổi thơ chở đầy cổ tích</a:t>
            </a:r>
            <a:b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Dòng sông lời mẹ ngọt ngào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.             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 D/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ngọt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15</a:t>
            </a:r>
            <a:endParaRPr lang="en-US" sz="3600" b="1" dirty="0"/>
          </a:p>
        </p:txBody>
      </p:sp>
      <p:sp>
        <p:nvSpPr>
          <p:cNvPr id="28" name="Oval 27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14</a:t>
            </a:r>
            <a:endParaRPr lang="en-US" sz="3600" b="1" dirty="0"/>
          </a:p>
        </p:txBody>
      </p:sp>
      <p:sp>
        <p:nvSpPr>
          <p:cNvPr id="29" name="Oval 28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13</a:t>
            </a:r>
            <a:endParaRPr lang="en-US" sz="3600" b="1" dirty="0"/>
          </a:p>
        </p:txBody>
      </p:sp>
      <p:sp>
        <p:nvSpPr>
          <p:cNvPr id="30" name="Oval 29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12</a:t>
            </a:r>
            <a:endParaRPr lang="en-US" sz="3600" b="1" dirty="0"/>
          </a:p>
        </p:txBody>
      </p:sp>
      <p:sp>
        <p:nvSpPr>
          <p:cNvPr id="31" name="Oval 30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11</a:t>
            </a:r>
            <a:endParaRPr lang="en-US" sz="3600" b="1" dirty="0"/>
          </a:p>
        </p:txBody>
      </p:sp>
      <p:sp>
        <p:nvSpPr>
          <p:cNvPr id="32" name="Oval 31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10</a:t>
            </a:r>
            <a:endParaRPr lang="en-US" sz="3600" b="1" dirty="0"/>
          </a:p>
        </p:txBody>
      </p:sp>
      <p:sp>
        <p:nvSpPr>
          <p:cNvPr id="33" name="Oval 32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9</a:t>
            </a:r>
            <a:endParaRPr lang="en-US" sz="3600" b="1" dirty="0"/>
          </a:p>
        </p:txBody>
      </p:sp>
      <p:sp>
        <p:nvSpPr>
          <p:cNvPr id="34" name="Oval 33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8</a:t>
            </a:r>
            <a:endParaRPr lang="en-US" sz="3600" b="1" dirty="0"/>
          </a:p>
        </p:txBody>
      </p:sp>
      <p:sp>
        <p:nvSpPr>
          <p:cNvPr id="35" name="Oval 34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7</a:t>
            </a:r>
            <a:endParaRPr lang="en-US" sz="3600" b="1" dirty="0"/>
          </a:p>
        </p:txBody>
      </p:sp>
      <p:sp>
        <p:nvSpPr>
          <p:cNvPr id="36" name="Oval 35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6</a:t>
            </a:r>
            <a:endParaRPr lang="en-US" sz="3600" b="1" dirty="0"/>
          </a:p>
        </p:txBody>
      </p:sp>
      <p:sp>
        <p:nvSpPr>
          <p:cNvPr id="37" name="Oval 36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5</a:t>
            </a:r>
            <a:endParaRPr lang="en-US" sz="3600" b="1" dirty="0"/>
          </a:p>
        </p:txBody>
      </p:sp>
      <p:sp>
        <p:nvSpPr>
          <p:cNvPr id="38" name="Oval 37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4</a:t>
            </a:r>
            <a:endParaRPr lang="en-US" sz="3600" b="1" dirty="0"/>
          </a:p>
        </p:txBody>
      </p:sp>
      <p:sp>
        <p:nvSpPr>
          <p:cNvPr id="39" name="Oval 38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3</a:t>
            </a:r>
            <a:endParaRPr lang="en-US" sz="3600" b="1" dirty="0"/>
          </a:p>
        </p:txBody>
      </p:sp>
      <p:sp>
        <p:nvSpPr>
          <p:cNvPr id="40" name="Oval 39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2</a:t>
            </a:r>
            <a:endParaRPr lang="en-US" sz="3600" b="1" dirty="0"/>
          </a:p>
        </p:txBody>
      </p:sp>
      <p:sp>
        <p:nvSpPr>
          <p:cNvPr id="41" name="Oval 40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42" name="Oval 41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Hết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giờ</a:t>
            </a:r>
            <a:endParaRPr lang="en-US" sz="2400" b="1" dirty="0"/>
          </a:p>
        </p:txBody>
      </p:sp>
      <p:sp>
        <p:nvSpPr>
          <p:cNvPr id="43" name="Oval 42"/>
          <p:cNvSpPr/>
          <p:nvPr/>
        </p:nvSpPr>
        <p:spPr>
          <a:xfrm>
            <a:off x="8001000" y="1219200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Bắt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đầu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14-2015-TRANG\top-10-dinh-nui-cao-nhat-the-gioi-hien-nay-071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352800"/>
            <a:ext cx="1981200" cy="1676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1219200"/>
            <a:ext cx="8686800" cy="5410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4800" y="1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Thứ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latin typeface="+mj-lt"/>
                <a:ea typeface="+mj-ea"/>
                <a:cs typeface="+mj-cs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26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tháng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11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2015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400" b="1" dirty="0" err="1">
                <a:latin typeface="+mj-lt"/>
                <a:ea typeface="+mj-ea"/>
                <a:cs typeface="+mj-cs"/>
              </a:rPr>
              <a:t>L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uyện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từ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8" descr="0003-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267200"/>
            <a:ext cx="1066800" cy="1371600"/>
          </a:xfrm>
          <a:prstGeom prst="rect">
            <a:avLst/>
          </a:prstGeom>
          <a:noFill/>
        </p:spPr>
      </p:pic>
      <p:pic>
        <p:nvPicPr>
          <p:cNvPr id="1029" name="Picture 5" descr="D:\2014-2015-TRANG\Hinhnendl.com---Hinh-nen-thac-nuoc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467100"/>
            <a:ext cx="1600200" cy="1409700"/>
          </a:xfrm>
          <a:prstGeom prst="rect">
            <a:avLst/>
          </a:prstGeom>
          <a:noFill/>
        </p:spPr>
      </p:pic>
      <p:cxnSp>
        <p:nvCxnSpPr>
          <p:cNvPr id="25" name="Straight Arrow Connector 24"/>
          <p:cNvCxnSpPr/>
          <p:nvPr/>
        </p:nvCxnSpPr>
        <p:spPr>
          <a:xfrm flipV="1">
            <a:off x="6096000" y="4343400"/>
            <a:ext cx="6858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D:\2014-2015-TRANG\images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1219200"/>
            <a:ext cx="177165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29" name="Straight Arrow Connector 28"/>
          <p:cNvCxnSpPr/>
          <p:nvPr/>
        </p:nvCxnSpPr>
        <p:spPr>
          <a:xfrm rot="5400000" flipH="1" flipV="1">
            <a:off x="7619206" y="3047206"/>
            <a:ext cx="7620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28600" y="1219200"/>
            <a:ext cx="5181600" cy="838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</a:rPr>
              <a:t>Trò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chơi</a:t>
            </a:r>
            <a:r>
              <a:rPr lang="en-US" sz="2800" b="1" dirty="0" smtClean="0">
                <a:solidFill>
                  <a:srgbClr val="0000FF"/>
                </a:solidFill>
              </a:rPr>
              <a:t> : </a:t>
            </a:r>
            <a:r>
              <a:rPr lang="en-US" sz="2800" b="1" dirty="0" err="1" smtClean="0">
                <a:solidFill>
                  <a:srgbClr val="0000FF"/>
                </a:solidFill>
              </a:rPr>
              <a:t>Vượt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chướng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ngại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vật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18" name="Picture 2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4191000"/>
            <a:ext cx="2819400" cy="90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WordArt 3"/>
          <p:cNvSpPr>
            <a:spLocks noChangeArrowheads="1" noChangeShapeType="1" noTextEdit="1"/>
          </p:cNvSpPr>
          <p:nvPr/>
        </p:nvSpPr>
        <p:spPr bwMode="auto">
          <a:xfrm>
            <a:off x="1143000" y="3035300"/>
            <a:ext cx="5486400" cy="6223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361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3600" b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endParaRPr lang="en-US" sz="3600" b="1" kern="10" dirty="0">
              <a:ln w="12700">
                <a:solidFill>
                  <a:srgbClr val="80008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1" name="Picture 4" descr="THUMUPCL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4600" y="4495800"/>
            <a:ext cx="137160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WaterLily-0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114800"/>
            <a:ext cx="2981325" cy="1002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C 0.05677 -0.04629 0.11372 -0.09259 0.13108 -0.16574 C 0.14844 -0.23888 0.10903 -0.38865 0.10382 -0.43865 C 0.09861 -0.48865 0.10052 -0.46134 0.09983 -0.46574 " pathEditMode="relative" rAng="0" ptsTypes="aa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-244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 vol="81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8588"/>
            <a:ext cx="2819400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1" descr="Bouque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6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1" descr="Bouque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0"/>
            <a:ext cx="10096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photo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53138"/>
            <a:ext cx="655320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381000" y="1981200"/>
          <a:ext cx="3532188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7" imgW="3535680" imgH="4450080" progId="MS_ClipArt_Gallery.2">
                  <p:embed/>
                </p:oleObj>
              </mc:Choice>
              <mc:Fallback>
                <p:oleObj name="Clip" r:id="rId7" imgW="3535680" imgH="44500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81200"/>
                        <a:ext cx="3532188" cy="444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5813425" y="4422775"/>
          <a:ext cx="2133600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9" imgW="2191817" imgH="1424635" progId="MS_ClipArt_Gallery.2">
                  <p:embed/>
                </p:oleObj>
              </mc:Choice>
              <mc:Fallback>
                <p:oleObj name="Clip" r:id="rId9" imgW="2191817" imgH="142463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3425" y="4422775"/>
                        <a:ext cx="2133600" cy="131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8" name="WordArt 8"/>
          <p:cNvSpPr>
            <a:spLocks noChangeArrowheads="1" noChangeShapeType="1" noTextEdit="1"/>
          </p:cNvSpPr>
          <p:nvPr/>
        </p:nvSpPr>
        <p:spPr bwMode="auto">
          <a:xfrm>
            <a:off x="457200" y="5029200"/>
            <a:ext cx="8305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9525">
                  <a:solidFill>
                    <a:srgbClr val="99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Chúc các em học sinh chăm ngoan học giỏi!</a:t>
            </a:r>
            <a:endParaRPr lang="en-US" sz="3200" b="1" kern="10">
              <a:ln w="9525">
                <a:solidFill>
                  <a:srgbClr val="9900FF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56329" name="WordArt 9"/>
          <p:cNvSpPr>
            <a:spLocks noChangeArrowheads="1" noChangeShapeType="1" noTextEdit="1"/>
          </p:cNvSpPr>
          <p:nvPr/>
        </p:nvSpPr>
        <p:spPr bwMode="auto">
          <a:xfrm>
            <a:off x="1066800" y="3352800"/>
            <a:ext cx="7572375" cy="1905000"/>
          </a:xfrm>
          <a:prstGeom prst="rect">
            <a:avLst/>
          </a:prstGeom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C9900"/>
                </a:solidFill>
                <a:latin typeface=".Vn3DH"/>
              </a:rPr>
              <a:t>chóc c¸c thÇy c« gi¸o m¹nh khoÎ!</a:t>
            </a:r>
          </a:p>
        </p:txBody>
      </p:sp>
      <p:pic>
        <p:nvPicPr>
          <p:cNvPr id="56330" name="LK-Mua-Xuan-Oi-Ngay-Tet-Que-Em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1066800" y="504825"/>
            <a:ext cx="70866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00FF"/>
                </a:solidFill>
                <a:latin typeface=".VnTime" pitchFamily="34" charset="0"/>
              </a:rPr>
              <a:t>Xin ch©n thµnh c¶m ¬n c¸c thÇy c« gi¸o ®· vÒ dù giê th¨m líp!</a:t>
            </a:r>
          </a:p>
        </p:txBody>
      </p:sp>
    </p:spTree>
    <p:extLst>
      <p:ext uri="{BB962C8B-B14F-4D97-AF65-F5344CB8AC3E}">
        <p14:creationId xmlns:p14="http://schemas.microsoft.com/office/powerpoint/2010/main" val="21021502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45758" fill="hold"/>
                                        <p:tgtEl>
                                          <p:spTgt spid="563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3" dur="1000" fill="hold"/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1000" fill="hold"/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30"/>
                </p:tgtEl>
              </p:cMediaNode>
            </p:audio>
          </p:childTnLst>
        </p:cTn>
      </p:par>
    </p:tnLst>
    <p:bldLst>
      <p:bldP spid="56328" grpId="0" animBg="1"/>
      <p:bldP spid="56329" grpId="0" animBg="1"/>
      <p:bldP spid="56331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219200"/>
            <a:ext cx="8839200" cy="5410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2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4800" y="1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Thứ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latin typeface="+mj-lt"/>
                <a:ea typeface="+mj-ea"/>
                <a:cs typeface="+mj-cs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26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tháng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11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2015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400" b="1" dirty="0" err="1">
                <a:latin typeface="+mj-lt"/>
                <a:ea typeface="+mj-ea"/>
                <a:cs typeface="+mj-cs"/>
              </a:rPr>
              <a:t>L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uyện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từ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914400"/>
            <a:ext cx="4114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loại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" y="1349514"/>
            <a:ext cx="8382000" cy="769441"/>
          </a:xfrm>
          <a:prstGeom prst="rect">
            <a:avLst/>
          </a:prstGeom>
          <a:ln w="3175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đậm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1000" y="2155284"/>
            <a:ext cx="8382000" cy="31025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sang.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vịn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song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sổ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mắt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xa</a:t>
            </a:r>
            <a:r>
              <a:rPr lang="en-US" sz="2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vời</a:t>
            </a:r>
            <a:r>
              <a:rPr lang="en-US" sz="2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vợi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ánh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hắt</a:t>
            </a:r>
            <a:r>
              <a:rPr lang="en-US" sz="21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khoé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mắt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nó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giọt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lệ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sửa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lăn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má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mắt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trào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ngoái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thừa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1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viện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nay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bỏ</a:t>
            </a:r>
            <a:r>
              <a:rPr lang="en-US" sz="21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ơi</a:t>
            </a:r>
            <a:r>
              <a:rPr lang="en-US" sz="21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Theo </a:t>
            </a:r>
            <a:r>
              <a:rPr lang="en-US" sz="2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Thùy</a:t>
            </a: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Linh</a:t>
            </a: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</a:t>
            </a:r>
            <a:endParaRPr lang="en-US" sz="21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Group 97"/>
          <p:cNvGraphicFramePr>
            <a:graphicFrameLocks noGrp="1"/>
          </p:cNvGraphicFramePr>
          <p:nvPr>
            <p:ph sz="half" idx="4294967295"/>
          </p:nvPr>
        </p:nvGraphicFramePr>
        <p:xfrm>
          <a:off x="381000" y="5365749"/>
          <a:ext cx="8381999" cy="1263651"/>
        </p:xfrm>
        <a:graphic>
          <a:graphicData uri="http://schemas.openxmlformats.org/drawingml/2006/table">
            <a:tbl>
              <a:tblPr/>
              <a:tblGrid>
                <a:gridCol w="2747061"/>
                <a:gridCol w="2867100"/>
                <a:gridCol w="2767838"/>
              </a:tblGrid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Động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từ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Tính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từ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Quan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hệ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từ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 autoUpdateAnimBg="0"/>
      <p:bldP spid="6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19200"/>
            <a:ext cx="8686800" cy="5410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4800" y="1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Thứ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lang="en-US" sz="2400" b="1" noProof="0" dirty="0" err="1" smtClean="0">
                <a:latin typeface="+mj-lt"/>
                <a:ea typeface="+mj-ea"/>
                <a:cs typeface="+mj-cs"/>
              </a:rPr>
              <a:t>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26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tháng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11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2015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400" b="1" dirty="0" err="1">
                <a:latin typeface="+mj-lt"/>
                <a:ea typeface="+mj-ea"/>
                <a:cs typeface="+mj-cs"/>
              </a:rPr>
              <a:t>L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uyện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từ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914400"/>
            <a:ext cx="4114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loại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3400" y="1600200"/>
            <a:ext cx="8077200" cy="430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FontTx/>
              <a:buChar char="-"/>
            </a:pP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trạng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thái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33400" y="2514600"/>
            <a:ext cx="8077200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miêu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động,trạng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thái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33400" y="3722638"/>
            <a:ext cx="8077200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nối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ngữ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nhằm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mối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ngữ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ấy</a:t>
            </a:r>
            <a:r>
              <a:rPr lang="en-US" sz="22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3" grpId="0" animBg="1" autoUpdateAnimBg="0"/>
      <p:bldP spid="1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219200"/>
            <a:ext cx="8839200" cy="5410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4800" y="1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Thứ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latin typeface="+mj-lt"/>
                <a:ea typeface="+mj-ea"/>
                <a:cs typeface="+mj-cs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26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tháng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11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2015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400" b="1" dirty="0" err="1">
                <a:latin typeface="+mj-lt"/>
                <a:ea typeface="+mj-ea"/>
                <a:cs typeface="+mj-cs"/>
              </a:rPr>
              <a:t>L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uyện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từ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914400"/>
            <a:ext cx="4114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loại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" y="1524000"/>
            <a:ext cx="8382000" cy="707886"/>
          </a:xfrm>
          <a:prstGeom prst="rect">
            <a:avLst/>
          </a:prstGeom>
          <a:ln w="3175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0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đậm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1000" y="2272841"/>
            <a:ext cx="8382000" cy="306115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sang.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vịn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song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sổ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mắt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xa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vời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vợi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ánh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hắt</a:t>
            </a:r>
            <a:r>
              <a:rPr lang="en-US" sz="2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khoé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mắt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nó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giọt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lệ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sửa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lăn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má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mắt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trào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ngoái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thừa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viện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nay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bỏ</a:t>
            </a:r>
            <a:r>
              <a:rPr lang="en-US" sz="2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ơi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 </a:t>
            </a:r>
            <a:r>
              <a:rPr lang="en-U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Thuỳ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Linh</a:t>
            </a:r>
            <a:endParaRPr lang="en-US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Group 97"/>
          <p:cNvGraphicFramePr>
            <a:graphicFrameLocks noGrp="1"/>
          </p:cNvGraphicFramePr>
          <p:nvPr>
            <p:ph sz="half" idx="4294967295"/>
          </p:nvPr>
        </p:nvGraphicFramePr>
        <p:xfrm>
          <a:off x="381000" y="5365749"/>
          <a:ext cx="8381999" cy="1263651"/>
        </p:xfrm>
        <a:graphic>
          <a:graphicData uri="http://schemas.openxmlformats.org/drawingml/2006/table">
            <a:tbl>
              <a:tblPr/>
              <a:tblGrid>
                <a:gridCol w="2747061"/>
                <a:gridCol w="2867100"/>
                <a:gridCol w="2767838"/>
              </a:tblGrid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Động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từ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Tính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từ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Quan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hệ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</a:rPr>
                        <a:t>từ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trả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lời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vời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vợi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qua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219200"/>
            <a:ext cx="8839200" cy="5410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4800" y="1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Thứ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latin typeface="+mj-lt"/>
                <a:ea typeface="+mj-ea"/>
                <a:cs typeface="+mj-cs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26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tháng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11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2015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400" b="1" dirty="0" err="1">
                <a:latin typeface="+mj-lt"/>
                <a:ea typeface="+mj-ea"/>
                <a:cs typeface="+mj-cs"/>
              </a:rPr>
              <a:t>L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uyện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từ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914400"/>
            <a:ext cx="4114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loại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" y="1524000"/>
            <a:ext cx="8382000" cy="400110"/>
          </a:xfrm>
          <a:prstGeom prst="rect">
            <a:avLst/>
          </a:prstGeom>
          <a:ln w="3175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0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đậm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1000" y="2133600"/>
            <a:ext cx="8382000" cy="2169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sang.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vịn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song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sổ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mắt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xa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vời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vợi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ánh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hắt</a:t>
            </a:r>
            <a:r>
              <a:rPr lang="en-US" sz="2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khoé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mắt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nó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giọt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lệ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sửa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lăn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má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mắt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trào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ngoái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thừa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viện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nay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bỏ</a:t>
            </a:r>
            <a:r>
              <a:rPr lang="en-US" sz="2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ơi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 </a:t>
            </a:r>
            <a:r>
              <a:rPr lang="en-U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Thuỳ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Linh</a:t>
            </a:r>
            <a:endParaRPr lang="en-US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Group 97"/>
          <p:cNvGraphicFramePr>
            <a:graphicFrameLocks noGrp="1"/>
          </p:cNvGraphicFramePr>
          <p:nvPr>
            <p:ph sz="half" idx="4294967295"/>
          </p:nvPr>
        </p:nvGraphicFramePr>
        <p:xfrm>
          <a:off x="381000" y="4419600"/>
          <a:ext cx="8381999" cy="2133600"/>
        </p:xfrm>
        <a:graphic>
          <a:graphicData uri="http://schemas.openxmlformats.org/drawingml/2006/table">
            <a:tbl>
              <a:tblPr/>
              <a:tblGrid>
                <a:gridCol w="2747061"/>
                <a:gridCol w="2867100"/>
                <a:gridCol w="2767838"/>
              </a:tblGrid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Động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từ</a:t>
                      </a: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Tính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từ</a:t>
                      </a: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Quan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hệ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từ</a:t>
                      </a: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trả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lời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;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vời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vợi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;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qua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381000" y="5257800"/>
            <a:ext cx="2743200" cy="10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0" b="1" dirty="0" err="1"/>
              <a:t>n</a:t>
            </a:r>
            <a:r>
              <a:rPr lang="en-US" sz="2300" b="1" dirty="0" err="1" smtClean="0"/>
              <a:t>hìn</a:t>
            </a:r>
            <a:r>
              <a:rPr lang="en-US" sz="2300" b="1" dirty="0" smtClean="0"/>
              <a:t>,  </a:t>
            </a:r>
            <a:r>
              <a:rPr lang="en-US" sz="2300" b="1" dirty="0" err="1" smtClean="0"/>
              <a:t>vịn</a:t>
            </a:r>
            <a:r>
              <a:rPr lang="en-US" sz="2300" b="1" dirty="0"/>
              <a:t>, 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hắt</a:t>
            </a:r>
            <a:r>
              <a:rPr lang="en-US" sz="2300" b="1" dirty="0" smtClean="0"/>
              <a:t>,  </a:t>
            </a:r>
            <a:r>
              <a:rPr lang="en-US" sz="2300" b="1" dirty="0" err="1"/>
              <a:t>thấy</a:t>
            </a:r>
            <a:r>
              <a:rPr lang="en-US" sz="2300" b="1" dirty="0"/>
              <a:t>, </a:t>
            </a:r>
            <a:r>
              <a:rPr lang="en-US" sz="2300" b="1" dirty="0" err="1"/>
              <a:t>lăn</a:t>
            </a:r>
            <a:r>
              <a:rPr lang="en-US" sz="2300" b="1" dirty="0"/>
              <a:t>, 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trào</a:t>
            </a:r>
            <a:r>
              <a:rPr lang="en-US" sz="2300" b="1" dirty="0"/>
              <a:t>, 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đón</a:t>
            </a:r>
            <a:r>
              <a:rPr lang="en-US" sz="2300" b="1" dirty="0" smtClean="0"/>
              <a:t>,  </a:t>
            </a:r>
            <a:r>
              <a:rPr lang="en-US" sz="2300" b="1" dirty="0" err="1" smtClean="0"/>
              <a:t>bỏ</a:t>
            </a:r>
            <a:r>
              <a:rPr lang="en-US" sz="2300" b="1" dirty="0" smtClean="0"/>
              <a:t>. </a:t>
            </a:r>
            <a:endParaRPr lang="en-US" sz="2300" b="1" dirty="0"/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3962400" y="5257800"/>
            <a:ext cx="914400" cy="108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3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</a:t>
            </a:r>
            <a:r>
              <a:rPr lang="en-US" sz="23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3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3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lớn</a:t>
            </a:r>
            <a:endParaRPr lang="en-US" sz="23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7064375" y="5294293"/>
            <a:ext cx="10128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C0099"/>
                </a:solidFill>
              </a:rPr>
              <a:t>- ở</a:t>
            </a:r>
          </a:p>
          <a:p>
            <a:r>
              <a:rPr lang="en-US" sz="2800" b="1" dirty="0" smtClean="0">
                <a:solidFill>
                  <a:srgbClr val="CC0099"/>
                </a:solidFill>
              </a:rPr>
              <a:t>- </a:t>
            </a:r>
            <a:r>
              <a:rPr lang="en-US" sz="2800" b="1" dirty="0" err="1" smtClean="0">
                <a:solidFill>
                  <a:srgbClr val="CC0099"/>
                </a:solidFill>
              </a:rPr>
              <a:t>với</a:t>
            </a:r>
            <a:endParaRPr lang="en-US" sz="2800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19200"/>
            <a:ext cx="8686800" cy="5410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4800" y="1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Thứ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latin typeface="+mj-lt"/>
                <a:ea typeface="+mj-ea"/>
                <a:cs typeface="+mj-cs"/>
              </a:rPr>
              <a:t>năm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26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tháng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11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2015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400" b="1" dirty="0" err="1">
                <a:latin typeface="+mj-lt"/>
                <a:ea typeface="+mj-ea"/>
                <a:cs typeface="+mj-cs"/>
              </a:rPr>
              <a:t>L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uyện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từ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914400"/>
            <a:ext cx="4114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loại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2057400"/>
            <a:ext cx="8229600" cy="2209800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Bài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tập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2. 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Dựa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vào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ý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khổ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trong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bài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thơ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Hạt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gạo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làng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của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Trần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Đăng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Khoa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viết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đoạn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văn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ngắn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tả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người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mẹ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cấy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lúa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giữa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trưa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tháng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6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nóng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bức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chỉ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động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từ,một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tính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từ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hệ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từ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đã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dùng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trong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đoạn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văn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ấy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0" y="2513012"/>
            <a:ext cx="838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4200" y="3046412"/>
            <a:ext cx="5334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19600" y="3579812"/>
            <a:ext cx="4191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4400" y="4037012"/>
            <a:ext cx="12954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" y="3579812"/>
            <a:ext cx="2133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19200"/>
            <a:ext cx="8686800" cy="5410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4800" y="1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Thứ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latin typeface="+mj-lt"/>
                <a:ea typeface="+mj-ea"/>
                <a:cs typeface="+mj-cs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26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tháng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11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2015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400" b="1" dirty="0" err="1">
                <a:latin typeface="+mj-lt"/>
                <a:ea typeface="+mj-ea"/>
                <a:cs typeface="+mj-cs"/>
              </a:rPr>
              <a:t>L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uyện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từ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914400"/>
            <a:ext cx="4114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loại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76400"/>
            <a:ext cx="3810000" cy="464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Hạt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gạo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làng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Có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bão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tháng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bảy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Có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mưa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tháng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Giọt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mồ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hôi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Những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trưa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tháng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sáu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Nước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như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ai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nấu</a:t>
            </a:r>
            <a:endParaRPr lang="en-US" sz="2300" dirty="0"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Chết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cả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cá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cờ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Cua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ngoi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lên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bờ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em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xuống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cấy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…”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4495800" y="4191000"/>
            <a:ext cx="4419599" cy="2362200"/>
          </a:xfrm>
          <a:prstGeom prst="wedgeRoundRectCallout">
            <a:avLst>
              <a:gd name="adj1" fmla="val -43750"/>
              <a:gd name="adj2" fmla="val 58750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Khổ</a:t>
            </a:r>
            <a:r>
              <a:rPr lang="en-US" sz="2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thơ</a:t>
            </a:r>
            <a:r>
              <a:rPr lang="en-US" sz="2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vất</a:t>
            </a:r>
            <a:r>
              <a:rPr lang="en-US" sz="2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vả</a:t>
            </a:r>
            <a:r>
              <a:rPr lang="en-US" sz="2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cấy</a:t>
            </a:r>
            <a:r>
              <a:rPr lang="en-US" sz="2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lúa</a:t>
            </a:r>
            <a:r>
              <a:rPr lang="en-US" sz="2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trưa</a:t>
            </a:r>
            <a:r>
              <a:rPr lang="en-US" sz="2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tháng</a:t>
            </a:r>
            <a:r>
              <a:rPr lang="en-US" sz="2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6.</a:t>
            </a:r>
            <a:endParaRPr lang="en-US" sz="2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Qua </a:t>
            </a:r>
            <a:r>
              <a:rPr lang="en-US" sz="2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ca </a:t>
            </a:r>
            <a:r>
              <a:rPr lang="en-US" sz="2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ngợi</a:t>
            </a:r>
            <a:r>
              <a:rPr lang="en-US" sz="2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phụ</a:t>
            </a:r>
            <a:r>
              <a:rPr lang="en-US" sz="2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nữ</a:t>
            </a:r>
            <a:r>
              <a:rPr lang="en-US" sz="2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2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sz="2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chịu</a:t>
            </a:r>
            <a:r>
              <a:rPr lang="en-US" sz="2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chịu</a:t>
            </a:r>
            <a:r>
              <a:rPr lang="en-US" sz="2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khó</a:t>
            </a:r>
            <a:r>
              <a:rPr lang="en-US" sz="2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2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gạo</a:t>
            </a:r>
            <a:r>
              <a:rPr lang="en-US" sz="2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.</a:t>
            </a:r>
          </a:p>
        </p:txBody>
      </p:sp>
      <p:pic>
        <p:nvPicPr>
          <p:cNvPr id="3074" name="Picture 2" descr="D:\2014-2015-TRANG\121116160143-931-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8818" y="1676400"/>
            <a:ext cx="4419600" cy="247015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565073" y="4310784"/>
            <a:ext cx="4419600" cy="228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khổ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thơ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cấy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lúa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trưa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tháng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6.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đó,em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ấy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833 -0.02777 L -0.00833 -0.361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19200"/>
            <a:ext cx="8686800" cy="5410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4800" y="1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Thứ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latin typeface="+mj-lt"/>
                <a:ea typeface="+mj-ea"/>
                <a:cs typeface="+mj-cs"/>
              </a:rPr>
              <a:t>năm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26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tháng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11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2015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400" b="1" dirty="0" err="1">
                <a:latin typeface="+mj-lt"/>
                <a:ea typeface="+mj-ea"/>
                <a:cs typeface="+mj-cs"/>
              </a:rPr>
              <a:t>L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uyện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từ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914400"/>
            <a:ext cx="4114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loại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7663" y="1447800"/>
            <a:ext cx="8491537" cy="35274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Trưa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tháng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sáu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nắng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như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đổ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lửa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Nước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ở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các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thửa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ruộng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nóng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như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có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ai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nấu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lên.Thế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mà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giữa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trời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nắng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chang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chang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em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lội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ruộng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cấy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lúa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đội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chiếc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nón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lá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gương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mặt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đỏ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bừng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Lưng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phơi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giữa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nắng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mồ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hôi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ướt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đẫm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chiếc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áo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màu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nâu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…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Mỗi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hạt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gạo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làm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ra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chứa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bao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giọt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mồ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hôi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bao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nỗi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vất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vả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của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51054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: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đổ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nấu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lội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cấy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đội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phơi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làm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chứa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000" y="55626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: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nóng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chang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chang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đỏ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bừng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ướt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đẫm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vất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vả</a:t>
            </a:r>
            <a:r>
              <a:rPr lang="en-US" sz="2400" dirty="0" smtClean="0">
                <a:solidFill>
                  <a:srgbClr val="FF0000"/>
                </a:solidFill>
              </a:rPr>
              <a:t>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1000" y="60198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:</a:t>
            </a:r>
            <a:r>
              <a:rPr lang="en-US" sz="2400" dirty="0">
                <a:solidFill>
                  <a:srgbClr val="0000FF"/>
                </a:solidFill>
              </a:rPr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ở, </a:t>
            </a:r>
            <a:r>
              <a:rPr lang="en-US" sz="2400" dirty="0" err="1" smtClean="0">
                <a:solidFill>
                  <a:srgbClr val="FF0000"/>
                </a:solidFill>
              </a:rPr>
              <a:t>như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trên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còn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thế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mà</a:t>
            </a:r>
            <a:r>
              <a:rPr lang="en-US" sz="2400" dirty="0" smtClean="0">
                <a:solidFill>
                  <a:srgbClr val="FF0000"/>
                </a:solidFill>
              </a:rPr>
              <a:t>…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14-2015-TRANG\top-10-dinh-nui-cao-nhat-the-gioi-hien-nay-07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352800"/>
            <a:ext cx="1981200" cy="1676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1219200"/>
            <a:ext cx="8686800" cy="5410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4800" y="1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Thứ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latin typeface="+mj-lt"/>
                <a:ea typeface="+mj-ea"/>
                <a:cs typeface="+mj-cs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26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tháng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11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2015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400" b="1" dirty="0" err="1">
                <a:latin typeface="+mj-lt"/>
                <a:ea typeface="+mj-ea"/>
                <a:cs typeface="+mj-cs"/>
              </a:rPr>
              <a:t>L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uyện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từ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914400"/>
            <a:ext cx="4114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loại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28" descr="0003-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105400"/>
            <a:ext cx="1066800" cy="1371600"/>
          </a:xfrm>
          <a:prstGeom prst="rect">
            <a:avLst/>
          </a:prstGeom>
          <a:noFill/>
        </p:spPr>
      </p:pic>
      <p:pic>
        <p:nvPicPr>
          <p:cNvPr id="1027" name="Picture 3" descr="D:\2014-2015-TRANG\top-10-dinh-nui-cao-nhat-the-gioi-hien-nay-071-2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967286"/>
            <a:ext cx="1524000" cy="1357313"/>
          </a:xfrm>
          <a:prstGeom prst="rect">
            <a:avLst/>
          </a:prstGeom>
          <a:noFill/>
        </p:spPr>
      </p:pic>
      <p:pic>
        <p:nvPicPr>
          <p:cNvPr id="1028" name="Picture 4" descr="D:\2014-2015-TRANG\55280295-1265855633-cop-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224338"/>
            <a:ext cx="1480631" cy="133826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cxnSp>
        <p:nvCxnSpPr>
          <p:cNvPr id="20" name="Straight Arrow Connector 19"/>
          <p:cNvCxnSpPr/>
          <p:nvPr/>
        </p:nvCxnSpPr>
        <p:spPr>
          <a:xfrm flipV="1">
            <a:off x="3886200" y="5638800"/>
            <a:ext cx="8382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D:\2014-2015-TRANG\Hinhnendl.com---Hinh-nen-thac-nuoc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467100"/>
            <a:ext cx="1600200" cy="1409700"/>
          </a:xfrm>
          <a:prstGeom prst="rect">
            <a:avLst/>
          </a:prstGeom>
          <a:noFill/>
        </p:spPr>
      </p:pic>
      <p:cxnSp>
        <p:nvCxnSpPr>
          <p:cNvPr id="25" name="Straight Arrow Connector 24"/>
          <p:cNvCxnSpPr/>
          <p:nvPr/>
        </p:nvCxnSpPr>
        <p:spPr>
          <a:xfrm flipV="1">
            <a:off x="6096000" y="4343400"/>
            <a:ext cx="6858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D:\2014-2015-TRANG\images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1219200"/>
            <a:ext cx="177165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29" name="Straight Arrow Connector 28"/>
          <p:cNvCxnSpPr/>
          <p:nvPr/>
        </p:nvCxnSpPr>
        <p:spPr>
          <a:xfrm rot="5400000" flipH="1" flipV="1">
            <a:off x="7619206" y="3047206"/>
            <a:ext cx="7620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447800" y="6172200"/>
            <a:ext cx="6096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28600" y="1371600"/>
            <a:ext cx="5181600" cy="838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</a:rPr>
              <a:t>Trò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chơi</a:t>
            </a:r>
            <a:r>
              <a:rPr lang="en-US" sz="2800" b="1" dirty="0" smtClean="0">
                <a:solidFill>
                  <a:srgbClr val="0000FF"/>
                </a:solidFill>
              </a:rPr>
              <a:t> : </a:t>
            </a:r>
            <a:r>
              <a:rPr lang="en-US" sz="2800" b="1" dirty="0" err="1" smtClean="0">
                <a:solidFill>
                  <a:srgbClr val="0000FF"/>
                </a:solidFill>
              </a:rPr>
              <a:t>Vượt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chướng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ngại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vật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833 -4.44444E-6 L 0.10833 -4.44444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1269</Words>
  <Application>Microsoft Office PowerPoint</Application>
  <PresentationFormat>On-screen Show (4:3)</PresentationFormat>
  <Paragraphs>171</Paragraphs>
  <Slides>16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Microsoft Clip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TP</dc:creator>
  <cp:lastModifiedBy>Admin</cp:lastModifiedBy>
  <cp:revision>36</cp:revision>
  <dcterms:created xsi:type="dcterms:W3CDTF">2015-11-15T03:38:52Z</dcterms:created>
  <dcterms:modified xsi:type="dcterms:W3CDTF">2015-11-27T15:58:13Z</dcterms:modified>
</cp:coreProperties>
</file>