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7" r:id="rId3"/>
    <p:sldId id="260" r:id="rId4"/>
    <p:sldId id="258" r:id="rId5"/>
    <p:sldId id="262" r:id="rId6"/>
    <p:sldId id="261" r:id="rId7"/>
    <p:sldId id="264" r:id="rId8"/>
    <p:sldId id="266" r:id="rId9"/>
    <p:sldId id="268" r:id="rId10"/>
    <p:sldId id="270" r:id="rId11"/>
    <p:sldId id="26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2" d="100"/>
          <a:sy n="72" d="100"/>
        </p:scale>
        <p:origin x="-54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99F4CC-5725-4C11-A961-1A7D8B1F8917}" type="datetimeFigureOut">
              <a:rPr lang="en-US" smtClean="0"/>
              <a:pPr/>
              <a:t>4/11/2015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2F1745-F53B-4AF8-8526-F20D823CF49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99F4CC-5725-4C11-A961-1A7D8B1F8917}" type="datetimeFigureOut">
              <a:rPr lang="en-US" smtClean="0"/>
              <a:pPr/>
              <a:t>4/11/2015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2F1745-F53B-4AF8-8526-F20D823CF49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99F4CC-5725-4C11-A961-1A7D8B1F8917}" type="datetimeFigureOut">
              <a:rPr lang="en-US" smtClean="0"/>
              <a:pPr/>
              <a:t>4/11/2015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2F1745-F53B-4AF8-8526-F20D823CF495}"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hongthanh0874.violet.vn</a:t>
            </a:r>
          </a:p>
        </p:txBody>
      </p:sp>
      <p:sp>
        <p:nvSpPr>
          <p:cNvPr id="5" name="Rectangle 6"/>
          <p:cNvSpPr>
            <a:spLocks noGrp="1" noChangeArrowheads="1"/>
          </p:cNvSpPr>
          <p:nvPr>
            <p:ph type="sldNum" sz="quarter" idx="12"/>
          </p:nvPr>
        </p:nvSpPr>
        <p:spPr>
          <a:ln/>
        </p:spPr>
        <p:txBody>
          <a:bodyPr/>
          <a:lstStyle>
            <a:lvl1pPr>
              <a:defRPr/>
            </a:lvl1pPr>
          </a:lstStyle>
          <a:p>
            <a:pPr>
              <a:defRPr/>
            </a:pPr>
            <a:fld id="{3ECCCA87-EEA6-498D-A027-E403B6C8EB7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99F4CC-5725-4C11-A961-1A7D8B1F8917}" type="datetimeFigureOut">
              <a:rPr lang="en-US" smtClean="0"/>
              <a:pPr/>
              <a:t>4/11/2015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2F1745-F53B-4AF8-8526-F20D823CF49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99F4CC-5725-4C11-A961-1A7D8B1F8917}" type="datetimeFigureOut">
              <a:rPr lang="en-US" smtClean="0"/>
              <a:pPr/>
              <a:t>4/11/2015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2F1745-F53B-4AF8-8526-F20D823CF49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99F4CC-5725-4C11-A961-1A7D8B1F8917}" type="datetimeFigureOut">
              <a:rPr lang="en-US" smtClean="0"/>
              <a:pPr/>
              <a:t>4/11/2015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2F1745-F53B-4AF8-8526-F20D823CF49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99F4CC-5725-4C11-A961-1A7D8B1F8917}" type="datetimeFigureOut">
              <a:rPr lang="en-US" smtClean="0"/>
              <a:pPr/>
              <a:t>4/11/2015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2F1745-F53B-4AF8-8526-F20D823CF49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99F4CC-5725-4C11-A961-1A7D8B1F8917}" type="datetimeFigureOut">
              <a:rPr lang="en-US" smtClean="0"/>
              <a:pPr/>
              <a:t>4/11/2015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2F1745-F53B-4AF8-8526-F20D823CF49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99F4CC-5725-4C11-A961-1A7D8B1F8917}" type="datetimeFigureOut">
              <a:rPr lang="en-US" smtClean="0"/>
              <a:pPr/>
              <a:t>4/11/2015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2F1745-F53B-4AF8-8526-F20D823CF49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99F4CC-5725-4C11-A961-1A7D8B1F8917}" type="datetimeFigureOut">
              <a:rPr lang="en-US" smtClean="0"/>
              <a:pPr/>
              <a:t>4/11/2015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2F1745-F53B-4AF8-8526-F20D823CF49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99F4CC-5725-4C11-A961-1A7D8B1F8917}" type="datetimeFigureOut">
              <a:rPr lang="en-US" smtClean="0"/>
              <a:pPr/>
              <a:t>4/11/2015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2F1745-F53B-4AF8-8526-F20D823CF49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99F4CC-5725-4C11-A961-1A7D8B1F8917}" type="datetimeFigureOut">
              <a:rPr lang="en-US" smtClean="0"/>
              <a:pPr/>
              <a:t>4/11/2015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2F1745-F53B-4AF8-8526-F20D823CF49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6" descr="4950986"/>
          <p:cNvPicPr>
            <a:picLocks noChangeAspect="1" noChangeArrowheads="1" noCrop="1"/>
          </p:cNvPicPr>
          <p:nvPr/>
        </p:nvPicPr>
        <p:blipFill>
          <a:blip r:embed="rId2"/>
          <a:srcRect/>
          <a:stretch>
            <a:fillRect/>
          </a:stretch>
        </p:blipFill>
        <p:spPr bwMode="auto">
          <a:xfrm>
            <a:off x="7162800" y="5181600"/>
            <a:ext cx="838200" cy="1676400"/>
          </a:xfrm>
          <a:prstGeom prst="rect">
            <a:avLst/>
          </a:prstGeom>
          <a:noFill/>
          <a:ln w="9525">
            <a:noFill/>
            <a:miter lim="800000"/>
            <a:headEnd/>
            <a:tailEnd/>
          </a:ln>
        </p:spPr>
      </p:pic>
      <p:pic>
        <p:nvPicPr>
          <p:cNvPr id="2051" name="Picture 5" descr="4950931"/>
          <p:cNvPicPr>
            <a:picLocks noChangeAspect="1" noChangeArrowheads="1" noCrop="1"/>
          </p:cNvPicPr>
          <p:nvPr/>
        </p:nvPicPr>
        <p:blipFill>
          <a:blip r:embed="rId3"/>
          <a:srcRect/>
          <a:stretch>
            <a:fillRect/>
          </a:stretch>
        </p:blipFill>
        <p:spPr bwMode="auto">
          <a:xfrm>
            <a:off x="6629400" y="5486400"/>
            <a:ext cx="685800" cy="1371600"/>
          </a:xfrm>
          <a:prstGeom prst="rect">
            <a:avLst/>
          </a:prstGeom>
          <a:noFill/>
          <a:ln w="9525">
            <a:noFill/>
            <a:miter lim="800000"/>
            <a:headEnd/>
            <a:tailEnd/>
          </a:ln>
        </p:spPr>
      </p:pic>
      <p:pic>
        <p:nvPicPr>
          <p:cNvPr id="2052" name="Picture 6" descr="4950986"/>
          <p:cNvPicPr>
            <a:picLocks noChangeAspect="1" noChangeArrowheads="1" noCrop="1"/>
          </p:cNvPicPr>
          <p:nvPr/>
        </p:nvPicPr>
        <p:blipFill>
          <a:blip r:embed="rId2"/>
          <a:srcRect/>
          <a:stretch>
            <a:fillRect/>
          </a:stretch>
        </p:blipFill>
        <p:spPr bwMode="auto">
          <a:xfrm>
            <a:off x="3581400" y="5181600"/>
            <a:ext cx="838200" cy="1676400"/>
          </a:xfrm>
          <a:prstGeom prst="rect">
            <a:avLst/>
          </a:prstGeom>
          <a:noFill/>
          <a:ln w="9525">
            <a:noFill/>
            <a:miter lim="800000"/>
            <a:headEnd/>
            <a:tailEnd/>
          </a:ln>
        </p:spPr>
      </p:pic>
      <p:pic>
        <p:nvPicPr>
          <p:cNvPr id="2053" name="Picture 5" descr="4950931"/>
          <p:cNvPicPr>
            <a:picLocks noChangeAspect="1" noChangeArrowheads="1" noCrop="1"/>
          </p:cNvPicPr>
          <p:nvPr/>
        </p:nvPicPr>
        <p:blipFill>
          <a:blip r:embed="rId3"/>
          <a:srcRect/>
          <a:stretch>
            <a:fillRect/>
          </a:stretch>
        </p:blipFill>
        <p:spPr bwMode="auto">
          <a:xfrm>
            <a:off x="3048000" y="5486400"/>
            <a:ext cx="685800" cy="1371600"/>
          </a:xfrm>
          <a:prstGeom prst="rect">
            <a:avLst/>
          </a:prstGeom>
          <a:noFill/>
          <a:ln w="9525">
            <a:noFill/>
            <a:miter lim="800000"/>
            <a:headEnd/>
            <a:tailEnd/>
          </a:ln>
        </p:spPr>
      </p:pic>
      <p:pic>
        <p:nvPicPr>
          <p:cNvPr id="2054" name="Picture 6" descr="4950986"/>
          <p:cNvPicPr>
            <a:picLocks noChangeAspect="1" noChangeArrowheads="1" noCrop="1"/>
          </p:cNvPicPr>
          <p:nvPr/>
        </p:nvPicPr>
        <p:blipFill>
          <a:blip r:embed="rId2"/>
          <a:srcRect/>
          <a:stretch>
            <a:fillRect/>
          </a:stretch>
        </p:blipFill>
        <p:spPr bwMode="auto">
          <a:xfrm>
            <a:off x="4724400" y="5181600"/>
            <a:ext cx="838200" cy="1676400"/>
          </a:xfrm>
          <a:prstGeom prst="rect">
            <a:avLst/>
          </a:prstGeom>
          <a:noFill/>
          <a:ln w="9525">
            <a:noFill/>
            <a:miter lim="800000"/>
            <a:headEnd/>
            <a:tailEnd/>
          </a:ln>
        </p:spPr>
      </p:pic>
      <p:pic>
        <p:nvPicPr>
          <p:cNvPr id="2055" name="Picture 5" descr="4950931"/>
          <p:cNvPicPr>
            <a:picLocks noChangeAspect="1" noChangeArrowheads="1" noCrop="1"/>
          </p:cNvPicPr>
          <p:nvPr/>
        </p:nvPicPr>
        <p:blipFill>
          <a:blip r:embed="rId3"/>
          <a:srcRect/>
          <a:stretch>
            <a:fillRect/>
          </a:stretch>
        </p:blipFill>
        <p:spPr bwMode="auto">
          <a:xfrm>
            <a:off x="4191000" y="5486400"/>
            <a:ext cx="685800" cy="1371600"/>
          </a:xfrm>
          <a:prstGeom prst="rect">
            <a:avLst/>
          </a:prstGeom>
          <a:noFill/>
          <a:ln w="9525">
            <a:noFill/>
            <a:miter lim="800000"/>
            <a:headEnd/>
            <a:tailEnd/>
          </a:ln>
        </p:spPr>
      </p:pic>
      <p:pic>
        <p:nvPicPr>
          <p:cNvPr id="2056" name="Picture 6" descr="4950986"/>
          <p:cNvPicPr>
            <a:picLocks noChangeAspect="1" noChangeArrowheads="1" noCrop="1"/>
          </p:cNvPicPr>
          <p:nvPr/>
        </p:nvPicPr>
        <p:blipFill>
          <a:blip r:embed="rId2"/>
          <a:srcRect/>
          <a:stretch>
            <a:fillRect/>
          </a:stretch>
        </p:blipFill>
        <p:spPr bwMode="auto">
          <a:xfrm>
            <a:off x="6019800" y="5181600"/>
            <a:ext cx="838200" cy="1676400"/>
          </a:xfrm>
          <a:prstGeom prst="rect">
            <a:avLst/>
          </a:prstGeom>
          <a:noFill/>
          <a:ln w="9525">
            <a:noFill/>
            <a:miter lim="800000"/>
            <a:headEnd/>
            <a:tailEnd/>
          </a:ln>
        </p:spPr>
      </p:pic>
      <p:pic>
        <p:nvPicPr>
          <p:cNvPr id="2057" name="Picture 5" descr="4950931"/>
          <p:cNvPicPr>
            <a:picLocks noChangeAspect="1" noChangeArrowheads="1" noCrop="1"/>
          </p:cNvPicPr>
          <p:nvPr/>
        </p:nvPicPr>
        <p:blipFill>
          <a:blip r:embed="rId3"/>
          <a:srcRect/>
          <a:stretch>
            <a:fillRect/>
          </a:stretch>
        </p:blipFill>
        <p:spPr bwMode="auto">
          <a:xfrm>
            <a:off x="5410200" y="5486400"/>
            <a:ext cx="685800" cy="1371600"/>
          </a:xfrm>
          <a:prstGeom prst="rect">
            <a:avLst/>
          </a:prstGeom>
          <a:noFill/>
          <a:ln w="9525">
            <a:noFill/>
            <a:miter lim="800000"/>
            <a:headEnd/>
            <a:tailEnd/>
          </a:ln>
        </p:spPr>
      </p:pic>
      <p:pic>
        <p:nvPicPr>
          <p:cNvPr id="2058" name="Picture 6" descr="4950986"/>
          <p:cNvPicPr>
            <a:picLocks noChangeAspect="1" noChangeArrowheads="1" noCrop="1"/>
          </p:cNvPicPr>
          <p:nvPr/>
        </p:nvPicPr>
        <p:blipFill>
          <a:blip r:embed="rId2"/>
          <a:srcRect/>
          <a:stretch>
            <a:fillRect/>
          </a:stretch>
        </p:blipFill>
        <p:spPr bwMode="auto">
          <a:xfrm>
            <a:off x="8305800" y="5181600"/>
            <a:ext cx="838200" cy="1676400"/>
          </a:xfrm>
          <a:prstGeom prst="rect">
            <a:avLst/>
          </a:prstGeom>
          <a:noFill/>
          <a:ln w="9525">
            <a:noFill/>
            <a:miter lim="800000"/>
            <a:headEnd/>
            <a:tailEnd/>
          </a:ln>
        </p:spPr>
      </p:pic>
      <p:pic>
        <p:nvPicPr>
          <p:cNvPr id="2059" name="Picture 5" descr="4950931"/>
          <p:cNvPicPr>
            <a:picLocks noChangeAspect="1" noChangeArrowheads="1" noCrop="1"/>
          </p:cNvPicPr>
          <p:nvPr/>
        </p:nvPicPr>
        <p:blipFill>
          <a:blip r:embed="rId3"/>
          <a:srcRect/>
          <a:stretch>
            <a:fillRect/>
          </a:stretch>
        </p:blipFill>
        <p:spPr bwMode="auto">
          <a:xfrm>
            <a:off x="7848600" y="5486400"/>
            <a:ext cx="685800" cy="1371600"/>
          </a:xfrm>
          <a:prstGeom prst="rect">
            <a:avLst/>
          </a:prstGeom>
          <a:noFill/>
          <a:ln w="9525">
            <a:noFill/>
            <a:miter lim="800000"/>
            <a:headEnd/>
            <a:tailEnd/>
          </a:ln>
        </p:spPr>
      </p:pic>
      <p:pic>
        <p:nvPicPr>
          <p:cNvPr id="2060" name="Picture 5" descr="4950931"/>
          <p:cNvPicPr>
            <a:picLocks noChangeAspect="1" noChangeArrowheads="1" noCrop="1"/>
          </p:cNvPicPr>
          <p:nvPr/>
        </p:nvPicPr>
        <p:blipFill>
          <a:blip r:embed="rId3"/>
          <a:srcRect/>
          <a:stretch>
            <a:fillRect/>
          </a:stretch>
        </p:blipFill>
        <p:spPr bwMode="auto">
          <a:xfrm>
            <a:off x="762000" y="5486400"/>
            <a:ext cx="685800" cy="1371600"/>
          </a:xfrm>
          <a:prstGeom prst="rect">
            <a:avLst/>
          </a:prstGeom>
          <a:noFill/>
          <a:ln w="9525">
            <a:noFill/>
            <a:miter lim="800000"/>
            <a:headEnd/>
            <a:tailEnd/>
          </a:ln>
        </p:spPr>
      </p:pic>
      <p:pic>
        <p:nvPicPr>
          <p:cNvPr id="2061" name="Picture 6" descr="4950986"/>
          <p:cNvPicPr>
            <a:picLocks noChangeAspect="1" noChangeArrowheads="1" noCrop="1"/>
          </p:cNvPicPr>
          <p:nvPr/>
        </p:nvPicPr>
        <p:blipFill>
          <a:blip r:embed="rId2"/>
          <a:srcRect/>
          <a:stretch>
            <a:fillRect/>
          </a:stretch>
        </p:blipFill>
        <p:spPr bwMode="auto">
          <a:xfrm>
            <a:off x="2438400" y="5181600"/>
            <a:ext cx="838200" cy="1676400"/>
          </a:xfrm>
          <a:prstGeom prst="rect">
            <a:avLst/>
          </a:prstGeom>
          <a:noFill/>
          <a:ln w="9525">
            <a:noFill/>
            <a:miter lim="800000"/>
            <a:headEnd/>
            <a:tailEnd/>
          </a:ln>
        </p:spPr>
      </p:pic>
      <p:pic>
        <p:nvPicPr>
          <p:cNvPr id="2062" name="Picture 5" descr="4950931"/>
          <p:cNvPicPr>
            <a:picLocks noChangeAspect="1" noChangeArrowheads="1" noCrop="1"/>
          </p:cNvPicPr>
          <p:nvPr/>
        </p:nvPicPr>
        <p:blipFill>
          <a:blip r:embed="rId3"/>
          <a:srcRect/>
          <a:stretch>
            <a:fillRect/>
          </a:stretch>
        </p:blipFill>
        <p:spPr bwMode="auto">
          <a:xfrm>
            <a:off x="1905000" y="5486400"/>
            <a:ext cx="685800" cy="1371600"/>
          </a:xfrm>
          <a:prstGeom prst="rect">
            <a:avLst/>
          </a:prstGeom>
          <a:noFill/>
          <a:ln w="9525">
            <a:noFill/>
            <a:miter lim="800000"/>
            <a:headEnd/>
            <a:tailEnd/>
          </a:ln>
        </p:spPr>
      </p:pic>
      <p:pic>
        <p:nvPicPr>
          <p:cNvPr id="2063" name="Picture 6" descr="4950986"/>
          <p:cNvPicPr>
            <a:picLocks noChangeAspect="1" noChangeArrowheads="1" noCrop="1"/>
          </p:cNvPicPr>
          <p:nvPr/>
        </p:nvPicPr>
        <p:blipFill>
          <a:blip r:embed="rId2"/>
          <a:srcRect/>
          <a:stretch>
            <a:fillRect/>
          </a:stretch>
        </p:blipFill>
        <p:spPr bwMode="auto">
          <a:xfrm>
            <a:off x="0" y="5181600"/>
            <a:ext cx="838200" cy="1676400"/>
          </a:xfrm>
          <a:prstGeom prst="rect">
            <a:avLst/>
          </a:prstGeom>
          <a:noFill/>
          <a:ln w="9525">
            <a:noFill/>
            <a:miter lim="800000"/>
            <a:headEnd/>
            <a:tailEnd/>
          </a:ln>
        </p:spPr>
      </p:pic>
      <p:pic>
        <p:nvPicPr>
          <p:cNvPr id="2064" name="Picture 6" descr="4950986"/>
          <p:cNvPicPr>
            <a:picLocks noChangeAspect="1" noChangeArrowheads="1" noCrop="1"/>
          </p:cNvPicPr>
          <p:nvPr/>
        </p:nvPicPr>
        <p:blipFill>
          <a:blip r:embed="rId2"/>
          <a:srcRect/>
          <a:stretch>
            <a:fillRect/>
          </a:stretch>
        </p:blipFill>
        <p:spPr bwMode="auto">
          <a:xfrm>
            <a:off x="1295400" y="5181600"/>
            <a:ext cx="838200" cy="1676400"/>
          </a:xfrm>
          <a:prstGeom prst="rect">
            <a:avLst/>
          </a:prstGeom>
          <a:noFill/>
          <a:ln w="9525">
            <a:noFill/>
            <a:miter lim="800000"/>
            <a:headEnd/>
            <a:tailEnd/>
          </a:ln>
        </p:spPr>
      </p:pic>
      <p:pic>
        <p:nvPicPr>
          <p:cNvPr id="2065" name="Picture 17" descr="000t"/>
          <p:cNvPicPr>
            <a:picLocks noChangeAspect="1" noChangeArrowheads="1"/>
          </p:cNvPicPr>
          <p:nvPr/>
        </p:nvPicPr>
        <p:blipFill>
          <a:blip r:embed="rId4"/>
          <a:srcRect/>
          <a:stretch>
            <a:fillRect/>
          </a:stretch>
        </p:blipFill>
        <p:spPr bwMode="auto">
          <a:xfrm flipV="1">
            <a:off x="0" y="-14288"/>
            <a:ext cx="9144000" cy="166688"/>
          </a:xfrm>
          <a:prstGeom prst="rect">
            <a:avLst/>
          </a:prstGeom>
          <a:noFill/>
          <a:ln w="9525">
            <a:noFill/>
            <a:miter lim="800000"/>
            <a:headEnd/>
            <a:tailEnd/>
          </a:ln>
        </p:spPr>
      </p:pic>
      <p:pic>
        <p:nvPicPr>
          <p:cNvPr id="2066" name="Picture 18" descr="000t"/>
          <p:cNvPicPr>
            <a:picLocks noChangeAspect="1" noChangeArrowheads="1"/>
          </p:cNvPicPr>
          <p:nvPr/>
        </p:nvPicPr>
        <p:blipFill>
          <a:blip r:embed="rId4"/>
          <a:srcRect/>
          <a:stretch>
            <a:fillRect/>
          </a:stretch>
        </p:blipFill>
        <p:spPr bwMode="auto">
          <a:xfrm rot="-5400000" flipH="1" flipV="1">
            <a:off x="-3340893" y="3340893"/>
            <a:ext cx="6858000" cy="176213"/>
          </a:xfrm>
          <a:prstGeom prst="rect">
            <a:avLst/>
          </a:prstGeom>
          <a:noFill/>
          <a:ln w="9525">
            <a:noFill/>
            <a:miter lim="800000"/>
            <a:headEnd/>
            <a:tailEnd/>
          </a:ln>
        </p:spPr>
      </p:pic>
      <p:pic>
        <p:nvPicPr>
          <p:cNvPr id="2067" name="Picture 19" descr="000t"/>
          <p:cNvPicPr>
            <a:picLocks noChangeAspect="1" noChangeArrowheads="1"/>
          </p:cNvPicPr>
          <p:nvPr/>
        </p:nvPicPr>
        <p:blipFill>
          <a:blip r:embed="rId4"/>
          <a:srcRect/>
          <a:stretch>
            <a:fillRect/>
          </a:stretch>
        </p:blipFill>
        <p:spPr bwMode="auto">
          <a:xfrm rot="-5400000" flipH="1" flipV="1">
            <a:off x="5626894" y="3340894"/>
            <a:ext cx="6858000" cy="176212"/>
          </a:xfrm>
          <a:prstGeom prst="rect">
            <a:avLst/>
          </a:prstGeom>
          <a:noFill/>
          <a:ln w="9525">
            <a:noFill/>
            <a:miter lim="800000"/>
            <a:headEnd/>
            <a:tailEnd/>
          </a:ln>
        </p:spPr>
      </p:pic>
      <p:pic>
        <p:nvPicPr>
          <p:cNvPr id="2068" name="Picture 20" descr="000t"/>
          <p:cNvPicPr>
            <a:picLocks noChangeAspect="1" noChangeArrowheads="1"/>
          </p:cNvPicPr>
          <p:nvPr/>
        </p:nvPicPr>
        <p:blipFill>
          <a:blip r:embed="rId4"/>
          <a:srcRect/>
          <a:stretch>
            <a:fillRect/>
          </a:stretch>
        </p:blipFill>
        <p:spPr bwMode="auto">
          <a:xfrm flipV="1">
            <a:off x="0" y="6691313"/>
            <a:ext cx="9144000" cy="166687"/>
          </a:xfrm>
          <a:prstGeom prst="rect">
            <a:avLst/>
          </a:prstGeom>
          <a:noFill/>
          <a:ln w="9525">
            <a:noFill/>
            <a:miter lim="800000"/>
            <a:headEnd/>
            <a:tailEnd/>
          </a:ln>
        </p:spPr>
      </p:pic>
      <p:sp>
        <p:nvSpPr>
          <p:cNvPr id="2069" name="Text Box 22"/>
          <p:cNvSpPr txBox="1">
            <a:spLocks noChangeArrowheads="1"/>
          </p:cNvSpPr>
          <p:nvPr/>
        </p:nvSpPr>
        <p:spPr bwMode="auto">
          <a:xfrm>
            <a:off x="1066800" y="601663"/>
            <a:ext cx="7086600" cy="784830"/>
          </a:xfrm>
          <a:prstGeom prst="rect">
            <a:avLst/>
          </a:prstGeom>
          <a:noFill/>
          <a:ln w="57150" algn="ctr">
            <a:noFill/>
            <a:miter lim="800000"/>
            <a:headEnd/>
            <a:tailEnd/>
          </a:ln>
        </p:spPr>
        <p:txBody>
          <a:bodyPr>
            <a:spAutoFit/>
          </a:bodyPr>
          <a:lstStyle/>
          <a:p>
            <a:pPr algn="ctr">
              <a:spcBef>
                <a:spcPct val="50000"/>
              </a:spcBef>
            </a:pPr>
            <a:r>
              <a:rPr lang="en-US" b="1">
                <a:solidFill>
                  <a:srgbClr val="FF0000"/>
                </a:solidFill>
                <a:latin typeface="Times New Roman" pitchFamily="18" charset="0"/>
              </a:rPr>
              <a:t>PHÒNG GIÁO DỤC </a:t>
            </a:r>
            <a:r>
              <a:rPr lang="en-US" b="1" smtClean="0">
                <a:solidFill>
                  <a:srgbClr val="FF0000"/>
                </a:solidFill>
                <a:latin typeface="Times New Roman" pitchFamily="18" charset="0"/>
              </a:rPr>
              <a:t>&amp; ĐÀO TẠO ĐÔNG TRIỀU</a:t>
            </a:r>
          </a:p>
          <a:p>
            <a:pPr algn="ctr">
              <a:spcBef>
                <a:spcPct val="50000"/>
              </a:spcBef>
            </a:pPr>
            <a:r>
              <a:rPr lang="en-US" b="1" smtClean="0">
                <a:solidFill>
                  <a:srgbClr val="FF0000"/>
                </a:solidFill>
                <a:latin typeface="Times New Roman" pitchFamily="18" charset="0"/>
              </a:rPr>
              <a:t>TRƯỜNG TIỂU HỌC THỦY AN</a:t>
            </a:r>
            <a:endParaRPr lang="en-US" b="1">
              <a:solidFill>
                <a:srgbClr val="FF0000"/>
              </a:solidFill>
              <a:latin typeface="Times New Roman" pitchFamily="18" charset="0"/>
            </a:endParaRPr>
          </a:p>
        </p:txBody>
      </p:sp>
      <p:sp>
        <p:nvSpPr>
          <p:cNvPr id="94231" name="Text Box 23"/>
          <p:cNvSpPr txBox="1">
            <a:spLocks noChangeArrowheads="1"/>
          </p:cNvSpPr>
          <p:nvPr/>
        </p:nvSpPr>
        <p:spPr bwMode="auto">
          <a:xfrm>
            <a:off x="228600" y="3886200"/>
            <a:ext cx="8686800" cy="1323439"/>
          </a:xfrm>
          <a:prstGeom prst="rect">
            <a:avLst/>
          </a:prstGeom>
          <a:noFill/>
          <a:ln w="57150" algn="ctr">
            <a:noFill/>
            <a:miter lim="800000"/>
            <a:headEnd/>
            <a:tailEnd/>
          </a:ln>
        </p:spPr>
        <p:txBody>
          <a:bodyPr wrap="square">
            <a:spAutoFit/>
          </a:bodyPr>
          <a:lstStyle/>
          <a:p>
            <a:pPr algn="ctr">
              <a:spcBef>
                <a:spcPct val="50000"/>
              </a:spcBef>
            </a:pPr>
            <a:r>
              <a:rPr lang="en-US" sz="3200" b="1">
                <a:solidFill>
                  <a:srgbClr val="0000CC"/>
                </a:solidFill>
                <a:latin typeface="Times New Roman" pitchFamily="18" charset="0"/>
              </a:rPr>
              <a:t>Giáo viên thực hiện : </a:t>
            </a:r>
            <a:r>
              <a:rPr lang="en-US" sz="3200" b="1" smtClean="0">
                <a:solidFill>
                  <a:srgbClr val="0000CC"/>
                </a:solidFill>
                <a:latin typeface="Times New Roman" pitchFamily="18" charset="0"/>
              </a:rPr>
              <a:t>Trần Thị Thanh Huyền</a:t>
            </a:r>
          </a:p>
          <a:p>
            <a:pPr>
              <a:spcBef>
                <a:spcPct val="50000"/>
              </a:spcBef>
            </a:pPr>
            <a:r>
              <a:rPr lang="en-US" sz="3200" b="1" smtClean="0">
                <a:solidFill>
                  <a:srgbClr val="0000CC"/>
                </a:solidFill>
                <a:latin typeface="Times New Roman" pitchFamily="18" charset="0"/>
              </a:rPr>
              <a:t>    Lớp 5B</a:t>
            </a:r>
            <a:endParaRPr lang="en-US" sz="3200" b="1">
              <a:solidFill>
                <a:srgbClr val="0000CC"/>
              </a:solidFill>
              <a:latin typeface="Times New Roman" pitchFamily="18" charset="0"/>
            </a:endParaRPr>
          </a:p>
        </p:txBody>
      </p:sp>
      <p:pic>
        <p:nvPicPr>
          <p:cNvPr id="2071" name="Picture 24" descr="000aa"/>
          <p:cNvPicPr>
            <a:picLocks noChangeAspect="1" noChangeArrowheads="1"/>
          </p:cNvPicPr>
          <p:nvPr/>
        </p:nvPicPr>
        <p:blipFill>
          <a:blip r:embed="rId5"/>
          <a:srcRect/>
          <a:stretch>
            <a:fillRect/>
          </a:stretch>
        </p:blipFill>
        <p:spPr bwMode="auto">
          <a:xfrm>
            <a:off x="0" y="90488"/>
            <a:ext cx="9144000" cy="290512"/>
          </a:xfrm>
          <a:prstGeom prst="rect">
            <a:avLst/>
          </a:prstGeom>
          <a:noFill/>
          <a:ln w="9525">
            <a:noFill/>
            <a:miter lim="800000"/>
            <a:headEnd/>
            <a:tailEnd/>
          </a:ln>
        </p:spPr>
      </p:pic>
      <p:sp>
        <p:nvSpPr>
          <p:cNvPr id="2072" name="Text Box 25"/>
          <p:cNvSpPr txBox="1">
            <a:spLocks noChangeArrowheads="1"/>
          </p:cNvSpPr>
          <p:nvPr/>
        </p:nvSpPr>
        <p:spPr bwMode="auto">
          <a:xfrm>
            <a:off x="1728788" y="2403475"/>
            <a:ext cx="5915025" cy="646331"/>
          </a:xfrm>
          <a:prstGeom prst="rect">
            <a:avLst/>
          </a:prstGeom>
          <a:noFill/>
          <a:ln w="9525">
            <a:noFill/>
            <a:miter lim="800000"/>
            <a:headEnd/>
            <a:tailEnd/>
          </a:ln>
        </p:spPr>
        <p:txBody>
          <a:bodyPr>
            <a:spAutoFit/>
          </a:bodyPr>
          <a:lstStyle/>
          <a:p>
            <a:pPr algn="ctr">
              <a:spcBef>
                <a:spcPct val="50000"/>
              </a:spcBef>
            </a:pPr>
            <a:r>
              <a:rPr lang="en-US" sz="3600" b="1" smtClean="0">
                <a:solidFill>
                  <a:srgbClr val="0033CC"/>
                </a:solidFill>
                <a:latin typeface="Times New Roman" pitchFamily="18" charset="0"/>
              </a:rPr>
              <a:t>MÔN: LUYỆN </a:t>
            </a:r>
            <a:r>
              <a:rPr lang="en-US" sz="3600" b="1">
                <a:solidFill>
                  <a:srgbClr val="0033CC"/>
                </a:solidFill>
                <a:latin typeface="Times New Roman" pitchFamily="18" charset="0"/>
              </a:rPr>
              <a:t>TỪ VÀ </a:t>
            </a:r>
            <a:r>
              <a:rPr lang="en-US" sz="3600" b="1" smtClean="0">
                <a:solidFill>
                  <a:srgbClr val="0033CC"/>
                </a:solidFill>
                <a:latin typeface="Times New Roman" pitchFamily="18" charset="0"/>
              </a:rPr>
              <a:t>CÂU</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05000" y="1066800"/>
            <a:ext cx="5562600" cy="646331"/>
          </a:xfrm>
          <a:prstGeom prst="rect">
            <a:avLst/>
          </a:prstGeom>
          <a:noFill/>
        </p:spPr>
        <p:txBody>
          <a:bodyPr wrap="square" rtlCol="0">
            <a:spAutoFit/>
          </a:bodyPr>
          <a:lstStyle/>
          <a:p>
            <a:pPr algn="ctr"/>
            <a:r>
              <a:rPr lang="en-US" sz="3600" b="1" smtClean="0">
                <a:latin typeface="Times New Roman" pitchFamily="18" charset="0"/>
                <a:cs typeface="Times New Roman" pitchFamily="18" charset="0"/>
              </a:rPr>
              <a:t>Tiết 21: Đại từ xưng hô</a:t>
            </a:r>
            <a:endParaRPr lang="en-US" sz="3600" b="1">
              <a:latin typeface="Times New Roman" pitchFamily="18" charset="0"/>
              <a:cs typeface="Times New Roman" pitchFamily="18" charset="0"/>
            </a:endParaRPr>
          </a:p>
        </p:txBody>
      </p:sp>
      <p:sp>
        <p:nvSpPr>
          <p:cNvPr id="4" name="TextBox 3"/>
          <p:cNvSpPr txBox="1"/>
          <p:nvPr/>
        </p:nvSpPr>
        <p:spPr>
          <a:xfrm>
            <a:off x="1143000" y="228600"/>
            <a:ext cx="7239000" cy="830997"/>
          </a:xfrm>
          <a:prstGeom prst="rect">
            <a:avLst/>
          </a:prstGeom>
          <a:noFill/>
        </p:spPr>
        <p:txBody>
          <a:bodyPr wrap="square" rtlCol="0">
            <a:spAutoFit/>
          </a:bodyPr>
          <a:lstStyle/>
          <a:p>
            <a:pPr algn="ctr"/>
            <a:r>
              <a:rPr lang="en-US" sz="2800" b="1" smtClean="0">
                <a:latin typeface="Times New Roman" pitchFamily="18" charset="0"/>
                <a:cs typeface="Times New Roman" pitchFamily="18" charset="0"/>
              </a:rPr>
              <a:t>Thứ </a:t>
            </a:r>
            <a:r>
              <a:rPr lang="en-US" sz="2800" b="1" smtClean="0">
                <a:latin typeface="Times New Roman" pitchFamily="18" charset="0"/>
                <a:cs typeface="Times New Roman" pitchFamily="18" charset="0"/>
              </a:rPr>
              <a:t>năm, </a:t>
            </a:r>
            <a:r>
              <a:rPr lang="en-US" sz="2800" b="1" smtClean="0">
                <a:latin typeface="Times New Roman" pitchFamily="18" charset="0"/>
                <a:cs typeface="Times New Roman" pitchFamily="18" charset="0"/>
              </a:rPr>
              <a:t>ngày </a:t>
            </a:r>
            <a:r>
              <a:rPr lang="en-US" sz="2800" b="1" smtClean="0">
                <a:latin typeface="Times New Roman" pitchFamily="18" charset="0"/>
                <a:cs typeface="Times New Roman" pitchFamily="18" charset="0"/>
              </a:rPr>
              <a:t>05</a:t>
            </a:r>
            <a:r>
              <a:rPr lang="en-US" sz="2800" b="1" smtClean="0">
                <a:latin typeface="Times New Roman" pitchFamily="18" charset="0"/>
                <a:cs typeface="Times New Roman" pitchFamily="18" charset="0"/>
              </a:rPr>
              <a:t> </a:t>
            </a:r>
            <a:r>
              <a:rPr lang="en-US" sz="2800" b="1" smtClean="0">
                <a:latin typeface="Times New Roman" pitchFamily="18" charset="0"/>
                <a:cs typeface="Times New Roman" pitchFamily="18" charset="0"/>
              </a:rPr>
              <a:t>tháng 11 năm </a:t>
            </a:r>
            <a:r>
              <a:rPr lang="en-US" sz="2800" b="1" smtClean="0">
                <a:latin typeface="Times New Roman" pitchFamily="18" charset="0"/>
                <a:cs typeface="Times New Roman" pitchFamily="18" charset="0"/>
              </a:rPr>
              <a:t>2015</a:t>
            </a:r>
            <a:endParaRPr lang="en-US" sz="2800" b="1" smtClean="0">
              <a:latin typeface="Times New Roman" pitchFamily="18" charset="0"/>
              <a:cs typeface="Times New Roman" pitchFamily="18" charset="0"/>
            </a:endParaRPr>
          </a:p>
          <a:p>
            <a:pPr algn="ctr"/>
            <a:r>
              <a:rPr lang="en-US" sz="2000" b="1" u="sng" smtClean="0">
                <a:latin typeface="Times New Roman" pitchFamily="18" charset="0"/>
                <a:cs typeface="Times New Roman" pitchFamily="18" charset="0"/>
              </a:rPr>
              <a:t>LUYỆN TỪ VÀ CÂU</a:t>
            </a:r>
            <a:endParaRPr lang="en-US" sz="2000" b="1" u="sng">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frame1li0"/>
          <p:cNvPicPr>
            <a:picLocks noChangeAspect="1" noChangeArrowheads="1"/>
          </p:cNvPicPr>
          <p:nvPr/>
        </p:nvPicPr>
        <p:blipFill>
          <a:blip r:embed="rId2"/>
          <a:srcRect l="-7529" t="-11366" r="2266" b="11366"/>
          <a:stretch>
            <a:fillRect/>
          </a:stretch>
        </p:blipFill>
        <p:spPr bwMode="auto">
          <a:xfrm>
            <a:off x="-612775" y="-762000"/>
            <a:ext cx="9756775" cy="6858000"/>
          </a:xfrm>
          <a:prstGeom prst="rect">
            <a:avLst/>
          </a:prstGeom>
          <a:noFill/>
          <a:ln w="9525">
            <a:noFill/>
            <a:miter lim="800000"/>
            <a:headEnd/>
            <a:tailEnd/>
          </a:ln>
        </p:spPr>
      </p:pic>
      <p:sp>
        <p:nvSpPr>
          <p:cNvPr id="8" name="WordArt 5"/>
          <p:cNvSpPr>
            <a:spLocks noChangeArrowheads="1" noChangeShapeType="1" noTextEdit="1"/>
          </p:cNvSpPr>
          <p:nvPr/>
        </p:nvSpPr>
        <p:spPr bwMode="auto">
          <a:xfrm>
            <a:off x="1447800" y="1905000"/>
            <a:ext cx="5454650" cy="933450"/>
          </a:xfrm>
          <a:prstGeom prst="rect">
            <a:avLst/>
          </a:prstGeom>
        </p:spPr>
        <p:txBody>
          <a:bodyPr wrap="none" fromWordArt="1">
            <a:prstTxWarp prst="textPlain">
              <a:avLst>
                <a:gd name="adj" fmla="val 50000"/>
              </a:avLst>
            </a:prstTxWarp>
          </a:bodyPr>
          <a:lstStyle/>
          <a:p>
            <a:pPr algn="ctr"/>
            <a:r>
              <a:rPr lang="en-US" sz="3600" kern="10">
                <a:ln w="12700">
                  <a:solidFill>
                    <a:schemeClr val="tx1"/>
                  </a:solidFill>
                  <a:round/>
                  <a:headEnd/>
                  <a:tailEnd/>
                </a:ln>
                <a:gradFill rotWithShape="1">
                  <a:gsLst>
                    <a:gs pos="0">
                      <a:srgbClr val="A603AB"/>
                    </a:gs>
                    <a:gs pos="21001">
                      <a:srgbClr val="0819FB"/>
                    </a:gs>
                    <a:gs pos="35001">
                      <a:srgbClr val="1A8D48"/>
                    </a:gs>
                    <a:gs pos="52000">
                      <a:srgbClr val="FFFF00"/>
                    </a:gs>
                    <a:gs pos="73000">
                      <a:srgbClr val="EE3F17"/>
                    </a:gs>
                    <a:gs pos="88000">
                      <a:srgbClr val="E81766"/>
                    </a:gs>
                    <a:gs pos="100000">
                      <a:srgbClr val="A603AB"/>
                    </a:gs>
                  </a:gsLst>
                  <a:path path="rect">
                    <a:fillToRect l="100000" b="100000"/>
                  </a:path>
                </a:gradFill>
                <a:effectLst>
                  <a:outerShdw dist="35921" dir="2700000" sy="50000" kx="2115830" algn="bl" rotWithShape="0">
                    <a:srgbClr val="C0C0C0">
                      <a:alpha val="79999"/>
                    </a:srgbClr>
                  </a:outerShdw>
                </a:effectLst>
                <a:latin typeface=".VnArial Narrow"/>
              </a:rPr>
              <a:t>Chóc c¸c em ch¨m ngoan, häc giái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228600"/>
            <a:ext cx="7239000" cy="830997"/>
          </a:xfrm>
          <a:prstGeom prst="rect">
            <a:avLst/>
          </a:prstGeom>
          <a:noFill/>
        </p:spPr>
        <p:txBody>
          <a:bodyPr wrap="square" rtlCol="0">
            <a:spAutoFit/>
          </a:bodyPr>
          <a:lstStyle/>
          <a:p>
            <a:pPr algn="ctr"/>
            <a:r>
              <a:rPr lang="en-US" sz="2800" b="1" smtClean="0">
                <a:latin typeface="Times New Roman" pitchFamily="18" charset="0"/>
                <a:cs typeface="Times New Roman" pitchFamily="18" charset="0"/>
              </a:rPr>
              <a:t>Thứ </a:t>
            </a:r>
            <a:r>
              <a:rPr lang="en-US" sz="2800" b="1" smtClean="0">
                <a:latin typeface="Times New Roman" pitchFamily="18" charset="0"/>
                <a:cs typeface="Times New Roman" pitchFamily="18" charset="0"/>
              </a:rPr>
              <a:t>năm, </a:t>
            </a:r>
            <a:r>
              <a:rPr lang="en-US" sz="2800" b="1" smtClean="0">
                <a:latin typeface="Times New Roman" pitchFamily="18" charset="0"/>
                <a:cs typeface="Times New Roman" pitchFamily="18" charset="0"/>
              </a:rPr>
              <a:t>ngày </a:t>
            </a:r>
            <a:r>
              <a:rPr lang="en-US" sz="2800" b="1" smtClean="0">
                <a:latin typeface="Times New Roman" pitchFamily="18" charset="0"/>
                <a:cs typeface="Times New Roman" pitchFamily="18" charset="0"/>
              </a:rPr>
              <a:t>05</a:t>
            </a:r>
            <a:r>
              <a:rPr lang="en-US" sz="2800" b="1" smtClean="0">
                <a:latin typeface="Times New Roman" pitchFamily="18" charset="0"/>
                <a:cs typeface="Times New Roman" pitchFamily="18" charset="0"/>
              </a:rPr>
              <a:t> </a:t>
            </a:r>
            <a:r>
              <a:rPr lang="en-US" sz="2800" b="1" smtClean="0">
                <a:latin typeface="Times New Roman" pitchFamily="18" charset="0"/>
                <a:cs typeface="Times New Roman" pitchFamily="18" charset="0"/>
              </a:rPr>
              <a:t>tháng 11 năm </a:t>
            </a:r>
            <a:r>
              <a:rPr lang="en-US" sz="2800" b="1" smtClean="0">
                <a:latin typeface="Times New Roman" pitchFamily="18" charset="0"/>
                <a:cs typeface="Times New Roman" pitchFamily="18" charset="0"/>
              </a:rPr>
              <a:t>2015</a:t>
            </a:r>
            <a:endParaRPr lang="en-US" sz="2800" b="1" smtClean="0">
              <a:latin typeface="Times New Roman" pitchFamily="18" charset="0"/>
              <a:cs typeface="Times New Roman" pitchFamily="18" charset="0"/>
            </a:endParaRPr>
          </a:p>
          <a:p>
            <a:pPr algn="ctr"/>
            <a:r>
              <a:rPr lang="en-US" sz="2000" b="1" u="sng" smtClean="0">
                <a:latin typeface="Times New Roman" pitchFamily="18" charset="0"/>
                <a:cs typeface="Times New Roman" pitchFamily="18" charset="0"/>
              </a:rPr>
              <a:t>LUYỆN TỪ VÀ CÂU</a:t>
            </a:r>
            <a:endParaRPr lang="en-US" sz="2000" b="1" u="sng">
              <a:latin typeface="Times New Roman" pitchFamily="18" charset="0"/>
              <a:cs typeface="Times New Roman" pitchFamily="18" charset="0"/>
            </a:endParaRPr>
          </a:p>
        </p:txBody>
      </p:sp>
      <p:sp>
        <p:nvSpPr>
          <p:cNvPr id="3" name="TextBox 2"/>
          <p:cNvSpPr txBox="1"/>
          <p:nvPr/>
        </p:nvSpPr>
        <p:spPr>
          <a:xfrm>
            <a:off x="1905000" y="1066800"/>
            <a:ext cx="5562600" cy="646331"/>
          </a:xfrm>
          <a:prstGeom prst="rect">
            <a:avLst/>
          </a:prstGeom>
          <a:noFill/>
        </p:spPr>
        <p:txBody>
          <a:bodyPr wrap="square" rtlCol="0">
            <a:spAutoFit/>
          </a:bodyPr>
          <a:lstStyle/>
          <a:p>
            <a:pPr algn="ctr"/>
            <a:r>
              <a:rPr lang="en-US" sz="3600" b="1" smtClean="0">
                <a:latin typeface="Times New Roman" pitchFamily="18" charset="0"/>
                <a:cs typeface="Times New Roman" pitchFamily="18" charset="0"/>
              </a:rPr>
              <a:t>Tiết 21: Đại từ xưng hô</a:t>
            </a:r>
            <a:endParaRPr lang="en-US" sz="3600" b="1">
              <a:latin typeface="Times New Roman" pitchFamily="18" charset="0"/>
              <a:cs typeface="Times New Roman" pitchFamily="18" charset="0"/>
            </a:endParaRPr>
          </a:p>
        </p:txBody>
      </p:sp>
      <p:sp>
        <p:nvSpPr>
          <p:cNvPr id="4" name="TextBox 3"/>
          <p:cNvSpPr txBox="1"/>
          <p:nvPr/>
        </p:nvSpPr>
        <p:spPr>
          <a:xfrm>
            <a:off x="762000" y="1676400"/>
            <a:ext cx="2895600" cy="461665"/>
          </a:xfrm>
          <a:prstGeom prst="rect">
            <a:avLst/>
          </a:prstGeom>
          <a:noFill/>
        </p:spPr>
        <p:txBody>
          <a:bodyPr wrap="square" rtlCol="0">
            <a:spAutoFit/>
          </a:bodyPr>
          <a:lstStyle/>
          <a:p>
            <a:r>
              <a:rPr lang="en-US" sz="2400" b="1" smtClean="0">
                <a:latin typeface="Times New Roman" pitchFamily="18" charset="0"/>
                <a:cs typeface="Times New Roman" pitchFamily="18" charset="0"/>
              </a:rPr>
              <a:t>I. Nhận xét</a:t>
            </a:r>
            <a:endParaRPr lang="en-US" sz="2400" b="1">
              <a:latin typeface="Times New Roman" pitchFamily="18" charset="0"/>
              <a:cs typeface="Times New Roman" pitchFamily="18" charset="0"/>
            </a:endParaRPr>
          </a:p>
        </p:txBody>
      </p:sp>
      <p:sp>
        <p:nvSpPr>
          <p:cNvPr id="5" name="TextBox 4"/>
          <p:cNvSpPr txBox="1"/>
          <p:nvPr/>
        </p:nvSpPr>
        <p:spPr>
          <a:xfrm>
            <a:off x="838200" y="2133600"/>
            <a:ext cx="8305800" cy="1200329"/>
          </a:xfrm>
          <a:prstGeom prst="rect">
            <a:avLst/>
          </a:prstGeom>
          <a:noFill/>
        </p:spPr>
        <p:txBody>
          <a:bodyPr wrap="square" rtlCol="0">
            <a:spAutoFit/>
          </a:bodyPr>
          <a:lstStyle/>
          <a:p>
            <a:pPr marL="457200" indent="-457200">
              <a:buAutoNum type="arabicPeriod"/>
            </a:pPr>
            <a:r>
              <a:rPr lang="en-US" sz="2400" i="1" smtClean="0">
                <a:latin typeface="Times New Roman" pitchFamily="18" charset="0"/>
                <a:cs typeface="Times New Roman" pitchFamily="18" charset="0"/>
              </a:rPr>
              <a:t>Trong số các từ xưng hô được in đậm dưới đây, những từ nào chỉ người nói? Những từ nào chỉ người nghe? Từ nào chỉ người hay vật được nhắc tới? </a:t>
            </a:r>
          </a:p>
        </p:txBody>
      </p:sp>
      <p:sp>
        <p:nvSpPr>
          <p:cNvPr id="9" name="Rectangle 8"/>
          <p:cNvSpPr>
            <a:spLocks noChangeArrowheads="1"/>
          </p:cNvSpPr>
          <p:nvPr/>
        </p:nvSpPr>
        <p:spPr bwMode="auto">
          <a:xfrm>
            <a:off x="609600" y="3276600"/>
            <a:ext cx="8305800" cy="3352800"/>
          </a:xfrm>
          <a:prstGeom prst="rect">
            <a:avLst/>
          </a:prstGeom>
          <a:noFill/>
          <a:ln>
            <a:noFill/>
          </a:ln>
          <a:effectLst/>
          <a:extLst>
            <a:ext uri="{909E8E84-426E-40DD-AFC4-6F175D3DCCD1}"/>
            <a:ext uri="{91240B29-F687-4F45-9708-019B960494DF}"/>
            <a:ext uri="{AF507438-7753-43E0-B8FC-AC1667EBCBE1}"/>
          </a:extLst>
        </p:spPr>
        <p:txBody>
          <a:bodyPr/>
          <a:lstStyle/>
          <a:p>
            <a:pPr indent="171450" algn="just">
              <a:defRPr/>
            </a:pPr>
            <a:r>
              <a:rPr lang="en-US" sz="2400">
                <a:latin typeface="Times New Roman" pitchFamily="18" charset="0"/>
                <a:cs typeface="Times New Roman" pitchFamily="18" charset="0"/>
              </a:rPr>
              <a:t>Ngày xưa có cô Hơ Bia đẹp nhưng rất lười, lại không biết yêu quý cơm gạo. Một hôm, Hơ Bia ăn cơm để cơm đổ vãi lung tung. Thấy vậy, cơm hỏi :</a:t>
            </a:r>
          </a:p>
          <a:p>
            <a:pPr indent="171450" algn="just">
              <a:defRPr/>
            </a:pPr>
            <a:r>
              <a:rPr lang="en-US" sz="2400">
                <a:latin typeface="Times New Roman" pitchFamily="18" charset="0"/>
                <a:cs typeface="Times New Roman" pitchFamily="18" charset="0"/>
              </a:rPr>
              <a:t>- </a:t>
            </a:r>
            <a:r>
              <a:rPr lang="en-US" sz="2400" b="1">
                <a:latin typeface="Times New Roman" pitchFamily="18" charset="0"/>
                <a:cs typeface="Times New Roman" pitchFamily="18" charset="0"/>
              </a:rPr>
              <a:t>Chị</a:t>
            </a:r>
            <a:r>
              <a:rPr lang="en-US" sz="2400">
                <a:latin typeface="Times New Roman" pitchFamily="18" charset="0"/>
                <a:cs typeface="Times New Roman" pitchFamily="18" charset="0"/>
              </a:rPr>
              <a:t> đẹp là nhờ cơm gạo, sao </a:t>
            </a:r>
            <a:r>
              <a:rPr lang="en-US" sz="2400" b="1">
                <a:latin typeface="Times New Roman" pitchFamily="18" charset="0"/>
                <a:cs typeface="Times New Roman" pitchFamily="18" charset="0"/>
              </a:rPr>
              <a:t>chị</a:t>
            </a:r>
            <a:r>
              <a:rPr lang="en-US" sz="2400">
                <a:latin typeface="Times New Roman" pitchFamily="18" charset="0"/>
                <a:cs typeface="Times New Roman" pitchFamily="18" charset="0"/>
              </a:rPr>
              <a:t> khinh rẻ </a:t>
            </a:r>
            <a:r>
              <a:rPr lang="en-US" sz="2400" b="1">
                <a:latin typeface="Times New Roman" pitchFamily="18" charset="0"/>
                <a:cs typeface="Times New Roman" pitchFamily="18" charset="0"/>
              </a:rPr>
              <a:t>chúng tôi </a:t>
            </a:r>
            <a:r>
              <a:rPr lang="en-US" sz="2400">
                <a:latin typeface="Times New Roman" pitchFamily="18" charset="0"/>
                <a:cs typeface="Times New Roman" pitchFamily="18" charset="0"/>
              </a:rPr>
              <a:t>thế ?</a:t>
            </a:r>
          </a:p>
          <a:p>
            <a:pPr indent="171450" algn="just">
              <a:defRPr/>
            </a:pPr>
            <a:r>
              <a:rPr lang="en-US" sz="2400">
                <a:latin typeface="Times New Roman" pitchFamily="18" charset="0"/>
                <a:cs typeface="Times New Roman" pitchFamily="18" charset="0"/>
              </a:rPr>
              <a:t>Hơ Bia giận dữ :</a:t>
            </a:r>
          </a:p>
          <a:p>
            <a:pPr indent="171450" algn="just">
              <a:defRPr/>
            </a:pPr>
            <a:r>
              <a:rPr lang="en-US" sz="2400">
                <a:latin typeface="Times New Roman" pitchFamily="18" charset="0"/>
                <a:cs typeface="Times New Roman" pitchFamily="18" charset="0"/>
              </a:rPr>
              <a:t>- </a:t>
            </a:r>
            <a:r>
              <a:rPr lang="en-US" sz="2400" b="1">
                <a:latin typeface="Times New Roman" pitchFamily="18" charset="0"/>
                <a:cs typeface="Times New Roman" pitchFamily="18" charset="0"/>
              </a:rPr>
              <a:t>Ta</a:t>
            </a:r>
            <a:r>
              <a:rPr lang="en-US" sz="2400">
                <a:latin typeface="Times New Roman" pitchFamily="18" charset="0"/>
                <a:cs typeface="Times New Roman" pitchFamily="18" charset="0"/>
              </a:rPr>
              <a:t> đẹp là do công cha công mẹ, chứ đâu nhờ </a:t>
            </a:r>
            <a:r>
              <a:rPr lang="en-US" sz="2400" b="1">
                <a:latin typeface="Times New Roman" pitchFamily="18" charset="0"/>
                <a:cs typeface="Times New Roman" pitchFamily="18" charset="0"/>
              </a:rPr>
              <a:t>các ngươi</a:t>
            </a:r>
            <a:r>
              <a:rPr lang="en-US" sz="2400">
                <a:latin typeface="Times New Roman" pitchFamily="18" charset="0"/>
                <a:cs typeface="Times New Roman" pitchFamily="18" charset="0"/>
              </a:rPr>
              <a:t>.</a:t>
            </a:r>
          </a:p>
          <a:p>
            <a:pPr indent="171450" algn="just">
              <a:defRPr/>
            </a:pPr>
            <a:r>
              <a:rPr lang="en-US" sz="2400">
                <a:latin typeface="Times New Roman" pitchFamily="18" charset="0"/>
                <a:cs typeface="Times New Roman" pitchFamily="18" charset="0"/>
              </a:rPr>
              <a:t>Nghe nói vậy, thóc gạo tức lắm. Đêm khuya, </a:t>
            </a:r>
            <a:r>
              <a:rPr lang="en-US" sz="2400" b="1">
                <a:latin typeface="Times New Roman" pitchFamily="18" charset="0"/>
                <a:cs typeface="Times New Roman" pitchFamily="18" charset="0"/>
              </a:rPr>
              <a:t>chúng </a:t>
            </a:r>
            <a:r>
              <a:rPr lang="en-US" sz="2400">
                <a:latin typeface="Times New Roman" pitchFamily="18" charset="0"/>
                <a:cs typeface="Times New Roman" pitchFamily="18" charset="0"/>
              </a:rPr>
              <a:t>rủ nhau bỏ cả vào rừng.</a:t>
            </a:r>
          </a:p>
          <a:p>
            <a:pPr indent="171450" algn="r">
              <a:defRPr/>
            </a:pPr>
            <a:r>
              <a:rPr lang="en-US" sz="1600" i="1">
                <a:latin typeface="Times New Roman" pitchFamily="18" charset="0"/>
                <a:cs typeface="Times New Roman" pitchFamily="18" charset="0"/>
              </a:rPr>
              <a:t>Theo </a:t>
            </a:r>
            <a:r>
              <a:rPr lang="en-US" sz="1600">
                <a:latin typeface="Times New Roman" pitchFamily="18" charset="0"/>
                <a:cs typeface="Times New Roman" pitchFamily="18" charset="0"/>
              </a:rPr>
              <a:t>TRUYỆN CỔ Ê-ĐÊ</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linds(horizontal)">
                                      <p:cBhvr>
                                        <p:cTn id="2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05000" y="1066800"/>
            <a:ext cx="5562600" cy="646331"/>
          </a:xfrm>
          <a:prstGeom prst="rect">
            <a:avLst/>
          </a:prstGeom>
          <a:noFill/>
        </p:spPr>
        <p:txBody>
          <a:bodyPr wrap="square" rtlCol="0">
            <a:spAutoFit/>
          </a:bodyPr>
          <a:lstStyle/>
          <a:p>
            <a:pPr algn="ctr"/>
            <a:r>
              <a:rPr lang="en-US" sz="3600" b="1" smtClean="0">
                <a:latin typeface="Times New Roman" pitchFamily="18" charset="0"/>
                <a:cs typeface="Times New Roman" pitchFamily="18" charset="0"/>
              </a:rPr>
              <a:t>Tiết 21: Đại từ xưng hô</a:t>
            </a:r>
            <a:endParaRPr lang="en-US" sz="3600" b="1">
              <a:latin typeface="Times New Roman" pitchFamily="18" charset="0"/>
              <a:cs typeface="Times New Roman" pitchFamily="18" charset="0"/>
            </a:endParaRPr>
          </a:p>
        </p:txBody>
      </p:sp>
      <p:sp>
        <p:nvSpPr>
          <p:cNvPr id="4" name="TextBox 3"/>
          <p:cNvSpPr txBox="1"/>
          <p:nvPr/>
        </p:nvSpPr>
        <p:spPr>
          <a:xfrm>
            <a:off x="762000" y="1676400"/>
            <a:ext cx="2895600" cy="461665"/>
          </a:xfrm>
          <a:prstGeom prst="rect">
            <a:avLst/>
          </a:prstGeom>
          <a:noFill/>
        </p:spPr>
        <p:txBody>
          <a:bodyPr wrap="square" rtlCol="0">
            <a:spAutoFit/>
          </a:bodyPr>
          <a:lstStyle/>
          <a:p>
            <a:r>
              <a:rPr lang="en-US" sz="2400" b="1" smtClean="0">
                <a:latin typeface="Times New Roman" pitchFamily="18" charset="0"/>
                <a:cs typeface="Times New Roman" pitchFamily="18" charset="0"/>
              </a:rPr>
              <a:t>I. Nhận xét</a:t>
            </a:r>
            <a:endParaRPr lang="en-US" sz="2400" b="1">
              <a:latin typeface="Times New Roman" pitchFamily="18" charset="0"/>
              <a:cs typeface="Times New Roman" pitchFamily="18" charset="0"/>
            </a:endParaRPr>
          </a:p>
        </p:txBody>
      </p:sp>
      <p:sp>
        <p:nvSpPr>
          <p:cNvPr id="5" name="TextBox 4"/>
          <p:cNvSpPr txBox="1"/>
          <p:nvPr/>
        </p:nvSpPr>
        <p:spPr>
          <a:xfrm>
            <a:off x="838200" y="2133600"/>
            <a:ext cx="8305800" cy="1200329"/>
          </a:xfrm>
          <a:prstGeom prst="rect">
            <a:avLst/>
          </a:prstGeom>
          <a:noFill/>
        </p:spPr>
        <p:txBody>
          <a:bodyPr wrap="square" rtlCol="0">
            <a:spAutoFit/>
          </a:bodyPr>
          <a:lstStyle/>
          <a:p>
            <a:pPr marL="457200" indent="-457200">
              <a:buAutoNum type="arabicPeriod"/>
            </a:pPr>
            <a:r>
              <a:rPr lang="en-US" sz="2400" i="1" smtClean="0">
                <a:latin typeface="Times New Roman" pitchFamily="18" charset="0"/>
                <a:cs typeface="Times New Roman" pitchFamily="18" charset="0"/>
              </a:rPr>
              <a:t>Trong số các </a:t>
            </a:r>
            <a:r>
              <a:rPr lang="en-US" sz="2400" i="1" smtClean="0">
                <a:solidFill>
                  <a:srgbClr val="FF0000"/>
                </a:solidFill>
                <a:latin typeface="Times New Roman" pitchFamily="18" charset="0"/>
                <a:cs typeface="Times New Roman" pitchFamily="18" charset="0"/>
              </a:rPr>
              <a:t>từ xưng hô được in đậm </a:t>
            </a:r>
            <a:r>
              <a:rPr lang="en-US" sz="2400" i="1" smtClean="0">
                <a:latin typeface="Times New Roman" pitchFamily="18" charset="0"/>
                <a:cs typeface="Times New Roman" pitchFamily="18" charset="0"/>
              </a:rPr>
              <a:t>dưới đây, những từ nào </a:t>
            </a:r>
            <a:r>
              <a:rPr lang="en-US" sz="2400" i="1" smtClean="0">
                <a:solidFill>
                  <a:srgbClr val="FF0000"/>
                </a:solidFill>
                <a:latin typeface="Times New Roman" pitchFamily="18" charset="0"/>
                <a:cs typeface="Times New Roman" pitchFamily="18" charset="0"/>
              </a:rPr>
              <a:t>chỉ người nói</a:t>
            </a:r>
            <a:r>
              <a:rPr lang="en-US" sz="2400" i="1" smtClean="0">
                <a:latin typeface="Times New Roman" pitchFamily="18" charset="0"/>
                <a:cs typeface="Times New Roman" pitchFamily="18" charset="0"/>
              </a:rPr>
              <a:t>? Những từ nào </a:t>
            </a:r>
            <a:r>
              <a:rPr lang="en-US" sz="2400" i="1" smtClean="0">
                <a:solidFill>
                  <a:srgbClr val="FF0000"/>
                </a:solidFill>
                <a:latin typeface="Times New Roman" pitchFamily="18" charset="0"/>
                <a:cs typeface="Times New Roman" pitchFamily="18" charset="0"/>
              </a:rPr>
              <a:t>chỉ người nghe</a:t>
            </a:r>
            <a:r>
              <a:rPr lang="en-US" sz="2400" i="1" smtClean="0">
                <a:latin typeface="Times New Roman" pitchFamily="18" charset="0"/>
                <a:cs typeface="Times New Roman" pitchFamily="18" charset="0"/>
              </a:rPr>
              <a:t>? Từ nào </a:t>
            </a:r>
            <a:r>
              <a:rPr lang="en-US" sz="2400" i="1" smtClean="0">
                <a:solidFill>
                  <a:srgbClr val="FF0000"/>
                </a:solidFill>
                <a:latin typeface="Times New Roman" pitchFamily="18" charset="0"/>
                <a:cs typeface="Times New Roman" pitchFamily="18" charset="0"/>
              </a:rPr>
              <a:t>chỉ người hay vật được nhắc tới</a:t>
            </a:r>
            <a:r>
              <a:rPr lang="en-US" sz="2400" i="1" smtClean="0">
                <a:latin typeface="Times New Roman" pitchFamily="18" charset="0"/>
                <a:cs typeface="Times New Roman" pitchFamily="18" charset="0"/>
              </a:rPr>
              <a:t>? </a:t>
            </a:r>
          </a:p>
        </p:txBody>
      </p:sp>
      <p:sp>
        <p:nvSpPr>
          <p:cNvPr id="9" name="Rectangle 8"/>
          <p:cNvSpPr>
            <a:spLocks noChangeArrowheads="1"/>
          </p:cNvSpPr>
          <p:nvPr/>
        </p:nvSpPr>
        <p:spPr bwMode="auto">
          <a:xfrm>
            <a:off x="609600" y="3276600"/>
            <a:ext cx="8305800" cy="3352800"/>
          </a:xfrm>
          <a:prstGeom prst="rect">
            <a:avLst/>
          </a:prstGeom>
          <a:noFill/>
          <a:ln>
            <a:noFill/>
          </a:ln>
          <a:effectLst/>
          <a:extLst>
            <a:ext uri="{909E8E84-426E-40DD-AFC4-6F175D3DCCD1}"/>
            <a:ext uri="{91240B29-F687-4F45-9708-019B960494DF}"/>
            <a:ext uri="{AF507438-7753-43E0-B8FC-AC1667EBCBE1}"/>
          </a:extLst>
        </p:spPr>
        <p:txBody>
          <a:bodyPr/>
          <a:lstStyle/>
          <a:p>
            <a:pPr indent="171450" algn="just">
              <a:defRPr/>
            </a:pPr>
            <a:r>
              <a:rPr lang="en-US" sz="2400">
                <a:latin typeface="Times New Roman" pitchFamily="18" charset="0"/>
                <a:cs typeface="Times New Roman" pitchFamily="18" charset="0"/>
              </a:rPr>
              <a:t>Ngày xưa có cô Hơ Bia đẹp nhưng rất lười, lại không biết yêu quý cơm gạo. Một hôm, Hơ Bia ăn cơm để cơm đổ vãi lung tung. Thấy vậy, cơm hỏi :</a:t>
            </a:r>
          </a:p>
          <a:p>
            <a:pPr indent="171450" algn="just">
              <a:defRPr/>
            </a:pPr>
            <a:r>
              <a:rPr lang="en-US" sz="2400">
                <a:latin typeface="Times New Roman" pitchFamily="18" charset="0"/>
                <a:cs typeface="Times New Roman" pitchFamily="18" charset="0"/>
              </a:rPr>
              <a:t>- </a:t>
            </a:r>
            <a:r>
              <a:rPr lang="en-US" sz="2400" b="1">
                <a:latin typeface="Times New Roman" pitchFamily="18" charset="0"/>
                <a:cs typeface="Times New Roman" pitchFamily="18" charset="0"/>
              </a:rPr>
              <a:t>Chị</a:t>
            </a:r>
            <a:r>
              <a:rPr lang="en-US" sz="2400">
                <a:latin typeface="Times New Roman" pitchFamily="18" charset="0"/>
                <a:cs typeface="Times New Roman" pitchFamily="18" charset="0"/>
              </a:rPr>
              <a:t> đẹp là nhờ cơm gạo, sao </a:t>
            </a:r>
            <a:r>
              <a:rPr lang="en-US" sz="2400" b="1">
                <a:latin typeface="Times New Roman" pitchFamily="18" charset="0"/>
                <a:cs typeface="Times New Roman" pitchFamily="18" charset="0"/>
              </a:rPr>
              <a:t>chị</a:t>
            </a:r>
            <a:r>
              <a:rPr lang="en-US" sz="2400">
                <a:latin typeface="Times New Roman" pitchFamily="18" charset="0"/>
                <a:cs typeface="Times New Roman" pitchFamily="18" charset="0"/>
              </a:rPr>
              <a:t> khinh rẻ </a:t>
            </a:r>
            <a:r>
              <a:rPr lang="en-US" sz="2400" b="1">
                <a:latin typeface="Times New Roman" pitchFamily="18" charset="0"/>
                <a:cs typeface="Times New Roman" pitchFamily="18" charset="0"/>
              </a:rPr>
              <a:t>chúng tôi </a:t>
            </a:r>
            <a:r>
              <a:rPr lang="en-US" sz="2400">
                <a:latin typeface="Times New Roman" pitchFamily="18" charset="0"/>
                <a:cs typeface="Times New Roman" pitchFamily="18" charset="0"/>
              </a:rPr>
              <a:t>thế ?</a:t>
            </a:r>
          </a:p>
          <a:p>
            <a:pPr indent="171450" algn="just">
              <a:defRPr/>
            </a:pPr>
            <a:r>
              <a:rPr lang="en-US" sz="2400">
                <a:latin typeface="Times New Roman" pitchFamily="18" charset="0"/>
                <a:cs typeface="Times New Roman" pitchFamily="18" charset="0"/>
              </a:rPr>
              <a:t>Hơ Bia giận dữ :</a:t>
            </a:r>
          </a:p>
          <a:p>
            <a:pPr indent="171450" algn="just">
              <a:defRPr/>
            </a:pPr>
            <a:r>
              <a:rPr lang="en-US" sz="2400">
                <a:latin typeface="Times New Roman" pitchFamily="18" charset="0"/>
                <a:cs typeface="Times New Roman" pitchFamily="18" charset="0"/>
              </a:rPr>
              <a:t>- </a:t>
            </a:r>
            <a:r>
              <a:rPr lang="en-US" sz="2400" b="1">
                <a:latin typeface="Times New Roman" pitchFamily="18" charset="0"/>
                <a:cs typeface="Times New Roman" pitchFamily="18" charset="0"/>
              </a:rPr>
              <a:t>Ta</a:t>
            </a:r>
            <a:r>
              <a:rPr lang="en-US" sz="2400">
                <a:latin typeface="Times New Roman" pitchFamily="18" charset="0"/>
                <a:cs typeface="Times New Roman" pitchFamily="18" charset="0"/>
              </a:rPr>
              <a:t> đẹp là do công cha công mẹ, chứ đâu nhờ </a:t>
            </a:r>
            <a:r>
              <a:rPr lang="en-US" sz="2400" b="1">
                <a:latin typeface="Times New Roman" pitchFamily="18" charset="0"/>
                <a:cs typeface="Times New Roman" pitchFamily="18" charset="0"/>
              </a:rPr>
              <a:t>các ngươi</a:t>
            </a:r>
            <a:r>
              <a:rPr lang="en-US" sz="2400">
                <a:latin typeface="Times New Roman" pitchFamily="18" charset="0"/>
                <a:cs typeface="Times New Roman" pitchFamily="18" charset="0"/>
              </a:rPr>
              <a:t>.</a:t>
            </a:r>
          </a:p>
          <a:p>
            <a:pPr indent="171450" algn="just">
              <a:defRPr/>
            </a:pPr>
            <a:r>
              <a:rPr lang="en-US" sz="2400">
                <a:latin typeface="Times New Roman" pitchFamily="18" charset="0"/>
                <a:cs typeface="Times New Roman" pitchFamily="18" charset="0"/>
              </a:rPr>
              <a:t>Nghe nói vậy, thóc gạo tức lắm. Đêm khuya, </a:t>
            </a:r>
            <a:r>
              <a:rPr lang="en-US" sz="2400" b="1">
                <a:latin typeface="Times New Roman" pitchFamily="18" charset="0"/>
                <a:cs typeface="Times New Roman" pitchFamily="18" charset="0"/>
              </a:rPr>
              <a:t>chúng </a:t>
            </a:r>
            <a:r>
              <a:rPr lang="en-US" sz="2400">
                <a:latin typeface="Times New Roman" pitchFamily="18" charset="0"/>
                <a:cs typeface="Times New Roman" pitchFamily="18" charset="0"/>
              </a:rPr>
              <a:t>rủ nhau bỏ cả vào rừng.</a:t>
            </a:r>
          </a:p>
          <a:p>
            <a:pPr indent="171450" algn="r">
              <a:defRPr/>
            </a:pPr>
            <a:r>
              <a:rPr lang="en-US" sz="1600" i="1">
                <a:latin typeface="Times New Roman" pitchFamily="18" charset="0"/>
                <a:cs typeface="Times New Roman" pitchFamily="18" charset="0"/>
              </a:rPr>
              <a:t>Theo </a:t>
            </a:r>
            <a:r>
              <a:rPr lang="en-US" sz="1600">
                <a:latin typeface="Times New Roman" pitchFamily="18" charset="0"/>
                <a:cs typeface="Times New Roman" pitchFamily="18" charset="0"/>
              </a:rPr>
              <a:t>TRUYỆN CỔ Ê-ĐÊ</a:t>
            </a:r>
          </a:p>
        </p:txBody>
      </p:sp>
      <p:sp>
        <p:nvSpPr>
          <p:cNvPr id="7" name="TextBox 6"/>
          <p:cNvSpPr txBox="1"/>
          <p:nvPr/>
        </p:nvSpPr>
        <p:spPr>
          <a:xfrm>
            <a:off x="1143000" y="228600"/>
            <a:ext cx="7239000" cy="830997"/>
          </a:xfrm>
          <a:prstGeom prst="rect">
            <a:avLst/>
          </a:prstGeom>
          <a:noFill/>
        </p:spPr>
        <p:txBody>
          <a:bodyPr wrap="square" rtlCol="0">
            <a:spAutoFit/>
          </a:bodyPr>
          <a:lstStyle/>
          <a:p>
            <a:pPr algn="ctr"/>
            <a:r>
              <a:rPr lang="en-US" sz="2800" b="1" smtClean="0">
                <a:latin typeface="Times New Roman" pitchFamily="18" charset="0"/>
                <a:cs typeface="Times New Roman" pitchFamily="18" charset="0"/>
              </a:rPr>
              <a:t>Thứ </a:t>
            </a:r>
            <a:r>
              <a:rPr lang="en-US" sz="2800" b="1" smtClean="0">
                <a:latin typeface="Times New Roman" pitchFamily="18" charset="0"/>
                <a:cs typeface="Times New Roman" pitchFamily="18" charset="0"/>
              </a:rPr>
              <a:t>năm, </a:t>
            </a:r>
            <a:r>
              <a:rPr lang="en-US" sz="2800" b="1" smtClean="0">
                <a:latin typeface="Times New Roman" pitchFamily="18" charset="0"/>
                <a:cs typeface="Times New Roman" pitchFamily="18" charset="0"/>
              </a:rPr>
              <a:t>ngày </a:t>
            </a:r>
            <a:r>
              <a:rPr lang="en-US" sz="2800" b="1" smtClean="0">
                <a:latin typeface="Times New Roman" pitchFamily="18" charset="0"/>
                <a:cs typeface="Times New Roman" pitchFamily="18" charset="0"/>
              </a:rPr>
              <a:t>05</a:t>
            </a:r>
            <a:r>
              <a:rPr lang="en-US" sz="2800" b="1" smtClean="0">
                <a:latin typeface="Times New Roman" pitchFamily="18" charset="0"/>
                <a:cs typeface="Times New Roman" pitchFamily="18" charset="0"/>
              </a:rPr>
              <a:t> </a:t>
            </a:r>
            <a:r>
              <a:rPr lang="en-US" sz="2800" b="1" smtClean="0">
                <a:latin typeface="Times New Roman" pitchFamily="18" charset="0"/>
                <a:cs typeface="Times New Roman" pitchFamily="18" charset="0"/>
              </a:rPr>
              <a:t>tháng 11 năm </a:t>
            </a:r>
            <a:r>
              <a:rPr lang="en-US" sz="2800" b="1" smtClean="0">
                <a:latin typeface="Times New Roman" pitchFamily="18" charset="0"/>
                <a:cs typeface="Times New Roman" pitchFamily="18" charset="0"/>
              </a:rPr>
              <a:t>2015</a:t>
            </a:r>
            <a:endParaRPr lang="en-US" sz="2800" b="1" smtClean="0">
              <a:latin typeface="Times New Roman" pitchFamily="18" charset="0"/>
              <a:cs typeface="Times New Roman" pitchFamily="18" charset="0"/>
            </a:endParaRPr>
          </a:p>
          <a:p>
            <a:pPr algn="ctr"/>
            <a:r>
              <a:rPr lang="en-US" sz="2000" b="1" u="sng" smtClean="0">
                <a:latin typeface="Times New Roman" pitchFamily="18" charset="0"/>
                <a:cs typeface="Times New Roman" pitchFamily="18" charset="0"/>
              </a:rPr>
              <a:t>LUYỆN TỪ VÀ CÂU</a:t>
            </a:r>
            <a:endParaRPr lang="en-US" sz="2000" b="1" u="sng">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04800" y="228600"/>
            <a:ext cx="8305800" cy="3352800"/>
          </a:xfrm>
          <a:prstGeom prst="rect">
            <a:avLst/>
          </a:prstGeom>
          <a:noFill/>
          <a:ln>
            <a:noFill/>
          </a:ln>
          <a:effectLst/>
          <a:extLst>
            <a:ext uri="{909E8E84-426E-40DD-AFC4-6F175D3DCCD1}"/>
            <a:ext uri="{91240B29-F687-4F45-9708-019B960494DF}"/>
            <a:ext uri="{AF507438-7753-43E0-B8FC-AC1667EBCBE1}"/>
          </a:extLst>
        </p:spPr>
        <p:txBody>
          <a:bodyPr/>
          <a:lstStyle/>
          <a:p>
            <a:pPr indent="171450" algn="just">
              <a:defRPr/>
            </a:pPr>
            <a:r>
              <a:rPr lang="en-US" sz="2400">
                <a:latin typeface="Times New Roman" pitchFamily="18" charset="0"/>
                <a:cs typeface="Times New Roman" pitchFamily="18" charset="0"/>
              </a:rPr>
              <a:t>Ngày xưa có cô Hơ Bia đẹp nhưng rất lười, lại không biết yêu quý cơm gạo. Một hôm, Hơ Bia ăn cơm để cơm đổ vãi lung tung. Thấy vậy, cơm hỏi :</a:t>
            </a:r>
          </a:p>
          <a:p>
            <a:pPr indent="171450" algn="just">
              <a:defRPr/>
            </a:pPr>
            <a:r>
              <a:rPr lang="en-US" sz="2400">
                <a:latin typeface="Times New Roman" pitchFamily="18" charset="0"/>
                <a:cs typeface="Times New Roman" pitchFamily="18" charset="0"/>
              </a:rPr>
              <a:t>- </a:t>
            </a:r>
            <a:r>
              <a:rPr lang="en-US" sz="2400" b="1">
                <a:latin typeface="Times New Roman" pitchFamily="18" charset="0"/>
                <a:cs typeface="Times New Roman" pitchFamily="18" charset="0"/>
              </a:rPr>
              <a:t>Chị</a:t>
            </a:r>
            <a:r>
              <a:rPr lang="en-US" sz="2400">
                <a:latin typeface="Times New Roman" pitchFamily="18" charset="0"/>
                <a:cs typeface="Times New Roman" pitchFamily="18" charset="0"/>
              </a:rPr>
              <a:t> đẹp là nhờ cơm gạo, sao </a:t>
            </a:r>
            <a:r>
              <a:rPr lang="en-US" sz="2400" b="1">
                <a:latin typeface="Times New Roman" pitchFamily="18" charset="0"/>
                <a:cs typeface="Times New Roman" pitchFamily="18" charset="0"/>
              </a:rPr>
              <a:t>chị</a:t>
            </a:r>
            <a:r>
              <a:rPr lang="en-US" sz="2400">
                <a:latin typeface="Times New Roman" pitchFamily="18" charset="0"/>
                <a:cs typeface="Times New Roman" pitchFamily="18" charset="0"/>
              </a:rPr>
              <a:t> khinh rẻ </a:t>
            </a:r>
            <a:r>
              <a:rPr lang="en-US" sz="2400" b="1">
                <a:latin typeface="Times New Roman" pitchFamily="18" charset="0"/>
                <a:cs typeface="Times New Roman" pitchFamily="18" charset="0"/>
              </a:rPr>
              <a:t>chúng tôi </a:t>
            </a:r>
            <a:r>
              <a:rPr lang="en-US" sz="2400">
                <a:latin typeface="Times New Roman" pitchFamily="18" charset="0"/>
                <a:cs typeface="Times New Roman" pitchFamily="18" charset="0"/>
              </a:rPr>
              <a:t>thế ?</a:t>
            </a:r>
          </a:p>
          <a:p>
            <a:pPr indent="171450" algn="just">
              <a:defRPr/>
            </a:pPr>
            <a:r>
              <a:rPr lang="en-US" sz="2400">
                <a:latin typeface="Times New Roman" pitchFamily="18" charset="0"/>
                <a:cs typeface="Times New Roman" pitchFamily="18" charset="0"/>
              </a:rPr>
              <a:t>Hơ Bia giận dữ :</a:t>
            </a:r>
          </a:p>
          <a:p>
            <a:pPr indent="171450" algn="just">
              <a:defRPr/>
            </a:pPr>
            <a:r>
              <a:rPr lang="en-US" sz="2400">
                <a:latin typeface="Times New Roman" pitchFamily="18" charset="0"/>
                <a:cs typeface="Times New Roman" pitchFamily="18" charset="0"/>
              </a:rPr>
              <a:t>- </a:t>
            </a:r>
            <a:r>
              <a:rPr lang="en-US" sz="2400" b="1">
                <a:latin typeface="Times New Roman" pitchFamily="18" charset="0"/>
                <a:cs typeface="Times New Roman" pitchFamily="18" charset="0"/>
              </a:rPr>
              <a:t>Ta</a:t>
            </a:r>
            <a:r>
              <a:rPr lang="en-US" sz="2400">
                <a:latin typeface="Times New Roman" pitchFamily="18" charset="0"/>
                <a:cs typeface="Times New Roman" pitchFamily="18" charset="0"/>
              </a:rPr>
              <a:t> đẹp là do công cha công mẹ, chứ đâu nhờ </a:t>
            </a:r>
            <a:r>
              <a:rPr lang="en-US" sz="2400" b="1">
                <a:latin typeface="Times New Roman" pitchFamily="18" charset="0"/>
                <a:cs typeface="Times New Roman" pitchFamily="18" charset="0"/>
              </a:rPr>
              <a:t>các ngươi</a:t>
            </a:r>
            <a:r>
              <a:rPr lang="en-US" sz="2400">
                <a:latin typeface="Times New Roman" pitchFamily="18" charset="0"/>
                <a:cs typeface="Times New Roman" pitchFamily="18" charset="0"/>
              </a:rPr>
              <a:t>.</a:t>
            </a:r>
          </a:p>
          <a:p>
            <a:pPr indent="171450" algn="just">
              <a:defRPr/>
            </a:pPr>
            <a:r>
              <a:rPr lang="en-US" sz="2400">
                <a:latin typeface="Times New Roman" pitchFamily="18" charset="0"/>
                <a:cs typeface="Times New Roman" pitchFamily="18" charset="0"/>
              </a:rPr>
              <a:t>Nghe nói vậy, thóc gạo tức lắm. Đêm khuya, </a:t>
            </a:r>
            <a:r>
              <a:rPr lang="en-US" sz="2400" b="1">
                <a:latin typeface="Times New Roman" pitchFamily="18" charset="0"/>
                <a:cs typeface="Times New Roman" pitchFamily="18" charset="0"/>
              </a:rPr>
              <a:t>chúng </a:t>
            </a:r>
            <a:r>
              <a:rPr lang="en-US" sz="2400">
                <a:latin typeface="Times New Roman" pitchFamily="18" charset="0"/>
                <a:cs typeface="Times New Roman" pitchFamily="18" charset="0"/>
              </a:rPr>
              <a:t>rủ nhau bỏ cả vào rừng.</a:t>
            </a:r>
          </a:p>
          <a:p>
            <a:pPr indent="171450" algn="r">
              <a:defRPr/>
            </a:pPr>
            <a:r>
              <a:rPr lang="en-US" sz="1600" i="1">
                <a:latin typeface="Times New Roman" pitchFamily="18" charset="0"/>
                <a:cs typeface="Times New Roman" pitchFamily="18" charset="0"/>
              </a:rPr>
              <a:t>Theo </a:t>
            </a:r>
            <a:r>
              <a:rPr lang="en-US" sz="1600" smtClean="0">
                <a:latin typeface="Times New Roman" pitchFamily="18" charset="0"/>
                <a:cs typeface="Times New Roman" pitchFamily="18" charset="0"/>
              </a:rPr>
              <a:t>TRUYỆN </a:t>
            </a:r>
            <a:r>
              <a:rPr lang="en-US" sz="1600">
                <a:latin typeface="Times New Roman" pitchFamily="18" charset="0"/>
                <a:cs typeface="Times New Roman" pitchFamily="18" charset="0"/>
              </a:rPr>
              <a:t>CỔ Ê-ĐÊ</a:t>
            </a:r>
          </a:p>
        </p:txBody>
      </p:sp>
      <p:graphicFrame>
        <p:nvGraphicFramePr>
          <p:cNvPr id="3" name="Table 2"/>
          <p:cNvGraphicFramePr>
            <a:graphicFrameLocks noGrp="1"/>
          </p:cNvGraphicFramePr>
          <p:nvPr/>
        </p:nvGraphicFramePr>
        <p:xfrm>
          <a:off x="381000" y="3581400"/>
          <a:ext cx="8534400" cy="1371600"/>
        </p:xfrm>
        <a:graphic>
          <a:graphicData uri="http://schemas.openxmlformats.org/drawingml/2006/table">
            <a:tbl>
              <a:tblPr firstRow="1" bandRow="1">
                <a:tableStyleId>{5C22544A-7EE6-4342-B048-85BDC9FD1C3A}</a:tableStyleId>
              </a:tblPr>
              <a:tblGrid>
                <a:gridCol w="4491789"/>
                <a:gridCol w="4042611"/>
              </a:tblGrid>
              <a:tr h="370840">
                <a:tc>
                  <a:txBody>
                    <a:bodyPr/>
                    <a:lstStyle/>
                    <a:p>
                      <a:r>
                        <a:rPr lang="en-US" sz="2400" smtClean="0">
                          <a:latin typeface="Times New Roman" pitchFamily="18" charset="0"/>
                          <a:cs typeface="Times New Roman" pitchFamily="18" charset="0"/>
                        </a:rPr>
                        <a:t>Từ</a:t>
                      </a:r>
                      <a:r>
                        <a:rPr lang="en-US" sz="2400" baseline="0" smtClean="0">
                          <a:latin typeface="Times New Roman" pitchFamily="18" charset="0"/>
                          <a:cs typeface="Times New Roman" pitchFamily="18" charset="0"/>
                        </a:rPr>
                        <a:t> chỉ người nói</a:t>
                      </a:r>
                      <a:endParaRPr lang="en-US" sz="2400">
                        <a:latin typeface="Times New Roman" pitchFamily="18" charset="0"/>
                        <a:cs typeface="Times New Roman" pitchFamily="18" charset="0"/>
                      </a:endParaRPr>
                    </a:p>
                  </a:txBody>
                  <a:tcPr/>
                </a:tc>
                <a:tc>
                  <a:txBody>
                    <a:bodyPr/>
                    <a:lstStyle/>
                    <a:p>
                      <a:r>
                        <a:rPr lang="en-US" sz="2400" smtClean="0">
                          <a:latin typeface="Times New Roman" pitchFamily="18" charset="0"/>
                          <a:cs typeface="Times New Roman" pitchFamily="18" charset="0"/>
                        </a:rPr>
                        <a:t>Chúng</a:t>
                      </a:r>
                      <a:r>
                        <a:rPr lang="en-US" sz="2400" baseline="0" smtClean="0">
                          <a:latin typeface="Times New Roman" pitchFamily="18" charset="0"/>
                          <a:cs typeface="Times New Roman" pitchFamily="18" charset="0"/>
                        </a:rPr>
                        <a:t> tôi, ta</a:t>
                      </a:r>
                      <a:endParaRPr lang="en-US" sz="2400">
                        <a:latin typeface="Times New Roman" pitchFamily="18" charset="0"/>
                        <a:cs typeface="Times New Roman" pitchFamily="18" charset="0"/>
                      </a:endParaRPr>
                    </a:p>
                  </a:txBody>
                  <a:tcPr/>
                </a:tc>
              </a:tr>
              <a:tr h="370840">
                <a:tc>
                  <a:txBody>
                    <a:bodyPr/>
                    <a:lstStyle/>
                    <a:p>
                      <a:r>
                        <a:rPr lang="en-US" sz="2400" smtClean="0">
                          <a:latin typeface="Times New Roman" pitchFamily="18" charset="0"/>
                          <a:cs typeface="Times New Roman" pitchFamily="18" charset="0"/>
                        </a:rPr>
                        <a:t>Từ</a:t>
                      </a:r>
                      <a:r>
                        <a:rPr lang="en-US" sz="2400" baseline="0" smtClean="0">
                          <a:latin typeface="Times New Roman" pitchFamily="18" charset="0"/>
                          <a:cs typeface="Times New Roman" pitchFamily="18" charset="0"/>
                        </a:rPr>
                        <a:t> chỉ người nghe</a:t>
                      </a:r>
                      <a:endParaRPr lang="en-US" sz="2400">
                        <a:latin typeface="Times New Roman" pitchFamily="18" charset="0"/>
                        <a:cs typeface="Times New Roman" pitchFamily="18" charset="0"/>
                      </a:endParaRPr>
                    </a:p>
                  </a:txBody>
                  <a:tcPr/>
                </a:tc>
                <a:tc>
                  <a:txBody>
                    <a:bodyPr/>
                    <a:lstStyle/>
                    <a:p>
                      <a:r>
                        <a:rPr lang="en-US" sz="2400" smtClean="0">
                          <a:latin typeface="Times New Roman" pitchFamily="18" charset="0"/>
                          <a:cs typeface="Times New Roman" pitchFamily="18" charset="0"/>
                        </a:rPr>
                        <a:t>Chị, các</a:t>
                      </a:r>
                      <a:r>
                        <a:rPr lang="en-US" sz="2400" baseline="0" smtClean="0">
                          <a:latin typeface="Times New Roman" pitchFamily="18" charset="0"/>
                          <a:cs typeface="Times New Roman" pitchFamily="18" charset="0"/>
                        </a:rPr>
                        <a:t> ngươi</a:t>
                      </a:r>
                      <a:endParaRPr lang="en-US" sz="2400">
                        <a:latin typeface="Times New Roman" pitchFamily="18" charset="0"/>
                        <a:cs typeface="Times New Roman" pitchFamily="18" charset="0"/>
                      </a:endParaRPr>
                    </a:p>
                  </a:txBody>
                  <a:tcPr/>
                </a:tc>
              </a:tr>
              <a:tr h="370840">
                <a:tc>
                  <a:txBody>
                    <a:bodyPr/>
                    <a:lstStyle/>
                    <a:p>
                      <a:r>
                        <a:rPr lang="en-US" sz="2400" smtClean="0">
                          <a:latin typeface="Times New Roman" pitchFamily="18" charset="0"/>
                          <a:cs typeface="Times New Roman" pitchFamily="18" charset="0"/>
                        </a:rPr>
                        <a:t>Từ</a:t>
                      </a:r>
                      <a:r>
                        <a:rPr lang="en-US" sz="2400" baseline="0" smtClean="0">
                          <a:latin typeface="Times New Roman" pitchFamily="18" charset="0"/>
                          <a:cs typeface="Times New Roman" pitchFamily="18" charset="0"/>
                        </a:rPr>
                        <a:t> chỉ người hay vật được nhắc tới</a:t>
                      </a:r>
                      <a:endParaRPr lang="en-US" sz="2400">
                        <a:latin typeface="Times New Roman" pitchFamily="18" charset="0"/>
                        <a:cs typeface="Times New Roman" pitchFamily="18" charset="0"/>
                      </a:endParaRPr>
                    </a:p>
                  </a:txBody>
                  <a:tcPr/>
                </a:tc>
                <a:tc>
                  <a:txBody>
                    <a:bodyPr/>
                    <a:lstStyle/>
                    <a:p>
                      <a:r>
                        <a:rPr lang="en-US" sz="2400" smtClean="0">
                          <a:latin typeface="Times New Roman" pitchFamily="18" charset="0"/>
                          <a:cs typeface="Times New Roman" pitchFamily="18" charset="0"/>
                        </a:rPr>
                        <a:t>Chúng</a:t>
                      </a:r>
                      <a:endParaRPr lang="en-US" sz="2400">
                        <a:latin typeface="Times New Roman" pitchFamily="18" charset="0"/>
                        <a:cs typeface="Times New Roman" pitchFamily="18" charset="0"/>
                      </a:endParaRPr>
                    </a:p>
                  </a:txBody>
                  <a:tcPr/>
                </a:tc>
              </a:tr>
            </a:tbl>
          </a:graphicData>
        </a:graphic>
      </p:graphicFrame>
      <p:sp>
        <p:nvSpPr>
          <p:cNvPr id="6" name="Rectangle 5"/>
          <p:cNvSpPr/>
          <p:nvPr/>
        </p:nvSpPr>
        <p:spPr>
          <a:xfrm>
            <a:off x="609600" y="3657600"/>
            <a:ext cx="7239000" cy="830997"/>
          </a:xfrm>
          <a:prstGeom prst="rect">
            <a:avLst/>
          </a:prstGeom>
        </p:spPr>
        <p:txBody>
          <a:bodyPr wrap="square">
            <a:spAutoFit/>
          </a:bodyPr>
          <a:lstStyle/>
          <a:p>
            <a:pPr indent="400050">
              <a:spcBef>
                <a:spcPct val="20000"/>
              </a:spcBef>
              <a:buClr>
                <a:schemeClr val="hlink"/>
              </a:buClr>
            </a:pPr>
            <a:r>
              <a:rPr lang="en-US" sz="2400" i="1" smtClean="0">
                <a:latin typeface="Times New Roman" pitchFamily="18" charset="0"/>
                <a:cs typeface="Times New Roman" pitchFamily="18" charset="0"/>
              </a:rPr>
              <a:t>Theo em cách xưng hô của mỗi nhân vật ở đoạn văn trên thể hiện thái độ của người nói như thế nào ?</a:t>
            </a:r>
            <a:endParaRPr lang="en-US" sz="2400" i="1">
              <a:latin typeface="Times New Roman" pitchFamily="18" charset="0"/>
              <a:cs typeface="Times New Roman" pitchFamily="18" charset="0"/>
            </a:endParaRPr>
          </a:p>
        </p:txBody>
      </p:sp>
      <p:sp>
        <p:nvSpPr>
          <p:cNvPr id="5" name="TextBox 4"/>
          <p:cNvSpPr txBox="1"/>
          <p:nvPr/>
        </p:nvSpPr>
        <p:spPr>
          <a:xfrm>
            <a:off x="609600" y="3657600"/>
            <a:ext cx="457200" cy="461665"/>
          </a:xfrm>
          <a:prstGeom prst="rect">
            <a:avLst/>
          </a:prstGeom>
          <a:noFill/>
        </p:spPr>
        <p:txBody>
          <a:bodyPr wrap="square" rtlCol="0">
            <a:spAutoFit/>
          </a:bodyPr>
          <a:lstStyle/>
          <a:p>
            <a:r>
              <a:rPr lang="en-US" sz="2400" b="1" smtClean="0">
                <a:latin typeface="Times New Roman" pitchFamily="18" charset="0"/>
                <a:cs typeface="Times New Roman" pitchFamily="18" charset="0"/>
              </a:rPr>
              <a:t>2.</a:t>
            </a:r>
            <a:endParaRPr lang="en-US" sz="2400" b="1">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nodeType="clickEffect">
                                  <p:stCondLst>
                                    <p:cond delay="0"/>
                                  </p:stCondLst>
                                  <p:childTnLst>
                                    <p:animEffect transition="out" filter="blinds(horizontal)">
                                      <p:cBhvr>
                                        <p:cTn id="11" dur="500"/>
                                        <p:tgtEl>
                                          <p:spTgt spid="3"/>
                                        </p:tgtEl>
                                      </p:cBhvr>
                                    </p:animEffect>
                                    <p:set>
                                      <p:cBhvr>
                                        <p:cTn id="12" dur="1" fill="hold">
                                          <p:stCondLst>
                                            <p:cond delay="499"/>
                                          </p:stCondLst>
                                        </p:cTn>
                                        <p:tgtEl>
                                          <p:spTgt spid="3"/>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6" name="Text Box 4"/>
          <p:cNvSpPr txBox="1">
            <a:spLocks noChangeArrowheads="1"/>
          </p:cNvSpPr>
          <p:nvPr/>
        </p:nvSpPr>
        <p:spPr bwMode="auto">
          <a:xfrm>
            <a:off x="0" y="304800"/>
            <a:ext cx="9144000" cy="830997"/>
          </a:xfrm>
          <a:prstGeom prst="rect">
            <a:avLst/>
          </a:prstGeom>
          <a:gradFill rotWithShape="1">
            <a:gsLst>
              <a:gs pos="0">
                <a:schemeClr val="accent1"/>
              </a:gs>
              <a:gs pos="50000">
                <a:schemeClr val="bg1"/>
              </a:gs>
              <a:gs pos="100000">
                <a:schemeClr val="accent1"/>
              </a:gs>
            </a:gsLst>
            <a:lin ang="5400000" scaled="1"/>
          </a:gradFill>
          <a:ln w="9525">
            <a:solidFill>
              <a:srgbClr val="0000FF"/>
            </a:solidFill>
            <a:miter lim="800000"/>
            <a:headEnd/>
            <a:tailEnd/>
          </a:ln>
          <a:effectLst/>
        </p:spPr>
        <p:txBody>
          <a:bodyPr>
            <a:spAutoFit/>
          </a:bodyPr>
          <a:lstStyle/>
          <a:p>
            <a:pPr>
              <a:defRPr/>
            </a:pPr>
            <a:r>
              <a:rPr lang="en-US" sz="2400" b="1" smtClean="0">
                <a:solidFill>
                  <a:schemeClr val="tx2"/>
                </a:solidFill>
                <a:latin typeface=".VnTime" pitchFamily="34" charset="0"/>
              </a:rPr>
              <a:t>    </a:t>
            </a:r>
            <a:r>
              <a:rPr lang="en-US" sz="2400" b="1" u="sng" smtClean="0">
                <a:solidFill>
                  <a:schemeClr val="tx2"/>
                </a:solidFill>
                <a:latin typeface=".VnTime" pitchFamily="34" charset="0"/>
              </a:rPr>
              <a:t>Bài 3</a:t>
            </a:r>
            <a:r>
              <a:rPr lang="en-US" sz="2400" b="1" smtClean="0">
                <a:solidFill>
                  <a:schemeClr val="tx2"/>
                </a:solidFill>
                <a:latin typeface=".VnTime" pitchFamily="34" charset="0"/>
              </a:rPr>
              <a:t>: </a:t>
            </a:r>
            <a:r>
              <a:rPr lang="en-US" sz="2400" smtClean="0">
                <a:solidFill>
                  <a:schemeClr val="tx2"/>
                </a:solidFill>
                <a:latin typeface=".VnTime" pitchFamily="34" charset="0"/>
              </a:rPr>
              <a:t>T×m nh÷ng tõ em vÉn dïng ®Ó x­ng h« trong  nh</a:t>
            </a:r>
            <a:r>
              <a:rPr lang="en-US" sz="2400" smtClean="0">
                <a:solidFill>
                  <a:schemeClr val="tx2"/>
                </a:solidFill>
                <a:latin typeface="Times New Roman" pitchFamily="18" charset="0"/>
              </a:rPr>
              <a:t>ữ</a:t>
            </a:r>
            <a:r>
              <a:rPr lang="en-US" sz="2400" smtClean="0">
                <a:solidFill>
                  <a:schemeClr val="tx2"/>
                </a:solidFill>
                <a:latin typeface=".VnTime" pitchFamily="34" charset="0"/>
              </a:rPr>
              <a:t>ng tr­êng hîp sau ®©y:</a:t>
            </a:r>
            <a:endParaRPr lang="en-US" sz="2400" b="1">
              <a:solidFill>
                <a:schemeClr val="tx2"/>
              </a:solidFill>
              <a:latin typeface=".VnTime" pitchFamily="34" charset="0"/>
            </a:endParaRPr>
          </a:p>
        </p:txBody>
      </p:sp>
      <p:graphicFrame>
        <p:nvGraphicFramePr>
          <p:cNvPr id="90240" name="Group 128"/>
          <p:cNvGraphicFramePr>
            <a:graphicFrameLocks noGrp="1"/>
          </p:cNvGraphicFramePr>
          <p:nvPr>
            <p:ph/>
          </p:nvPr>
        </p:nvGraphicFramePr>
        <p:xfrm>
          <a:off x="490538" y="1355725"/>
          <a:ext cx="8229600" cy="3563940"/>
        </p:xfrm>
        <a:graphic>
          <a:graphicData uri="http://schemas.openxmlformats.org/drawingml/2006/table">
            <a:tbl>
              <a:tblPr/>
              <a:tblGrid>
                <a:gridCol w="2743200"/>
                <a:gridCol w="2743200"/>
                <a:gridCol w="2743200"/>
              </a:tblGrid>
              <a:tr h="4603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ĐỐI TƯỢNG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rPr>
                        <a:t>GỌI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rPr>
                        <a:t>XƯNG HÔ</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0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V</a:t>
                      </a:r>
                      <a:r>
                        <a:rPr kumimoji="0" lang="en-US" sz="2400" b="0" i="0" u="none" strike="noStrike" cap="none" normalizeH="0" baseline="0" smtClean="0">
                          <a:ln>
                            <a:noFill/>
                          </a:ln>
                          <a:solidFill>
                            <a:schemeClr val="tx1"/>
                          </a:solidFill>
                          <a:effectLst/>
                          <a:latin typeface="Times New Roman" pitchFamily="18" charset="0"/>
                        </a:rPr>
                        <a:t>ới thầy cô </a:t>
                      </a:r>
                      <a:endParaRPr kumimoji="0" lang="en-US" sz="2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0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Với bố mẹ</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0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Với anh chị</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0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Với em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0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Với bạn bè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0244" name="Text Box 132"/>
          <p:cNvSpPr txBox="1">
            <a:spLocks noChangeArrowheads="1"/>
          </p:cNvSpPr>
          <p:nvPr/>
        </p:nvSpPr>
        <p:spPr bwMode="auto">
          <a:xfrm>
            <a:off x="3265488" y="1892300"/>
            <a:ext cx="2266950" cy="461665"/>
          </a:xfrm>
          <a:prstGeom prst="rect">
            <a:avLst/>
          </a:prstGeom>
          <a:noFill/>
          <a:ln w="9525">
            <a:noFill/>
            <a:miter lim="800000"/>
            <a:headEnd/>
            <a:tailEnd/>
          </a:ln>
        </p:spPr>
        <p:txBody>
          <a:bodyPr>
            <a:spAutoFit/>
          </a:bodyPr>
          <a:lstStyle/>
          <a:p>
            <a:pPr>
              <a:spcBef>
                <a:spcPct val="50000"/>
              </a:spcBef>
            </a:pPr>
            <a:r>
              <a:rPr lang="en-US" sz="2400" smtClean="0">
                <a:solidFill>
                  <a:srgbClr val="FF0000"/>
                </a:solidFill>
                <a:latin typeface="Times New Roman" pitchFamily="18" charset="0"/>
              </a:rPr>
              <a:t>thầy, </a:t>
            </a:r>
            <a:r>
              <a:rPr lang="en-US" sz="2400">
                <a:solidFill>
                  <a:srgbClr val="FF0000"/>
                </a:solidFill>
                <a:latin typeface="Times New Roman" pitchFamily="18" charset="0"/>
              </a:rPr>
              <a:t>cô</a:t>
            </a:r>
          </a:p>
        </p:txBody>
      </p:sp>
      <p:sp>
        <p:nvSpPr>
          <p:cNvPr id="90245" name="Text Box 133"/>
          <p:cNvSpPr txBox="1">
            <a:spLocks noChangeArrowheads="1"/>
          </p:cNvSpPr>
          <p:nvPr/>
        </p:nvSpPr>
        <p:spPr bwMode="auto">
          <a:xfrm>
            <a:off x="5916613" y="1892300"/>
            <a:ext cx="2457450" cy="461665"/>
          </a:xfrm>
          <a:prstGeom prst="rect">
            <a:avLst/>
          </a:prstGeom>
          <a:noFill/>
          <a:ln w="9525">
            <a:noFill/>
            <a:miter lim="800000"/>
            <a:headEnd/>
            <a:tailEnd/>
          </a:ln>
        </p:spPr>
        <p:txBody>
          <a:bodyPr>
            <a:spAutoFit/>
          </a:bodyPr>
          <a:lstStyle/>
          <a:p>
            <a:pPr algn="ctr"/>
            <a:r>
              <a:rPr lang="en-US" sz="2400">
                <a:solidFill>
                  <a:srgbClr val="FF0000"/>
                </a:solidFill>
                <a:latin typeface="Times New Roman" pitchFamily="18" charset="0"/>
              </a:rPr>
              <a:t>em, con</a:t>
            </a:r>
            <a:endParaRPr lang="en-US" sz="2400">
              <a:latin typeface="Times New Roman" pitchFamily="18" charset="0"/>
            </a:endParaRPr>
          </a:p>
        </p:txBody>
      </p:sp>
      <p:sp>
        <p:nvSpPr>
          <p:cNvPr id="90246" name="Text Box 134"/>
          <p:cNvSpPr txBox="1">
            <a:spLocks noChangeArrowheads="1"/>
          </p:cNvSpPr>
          <p:nvPr/>
        </p:nvSpPr>
        <p:spPr bwMode="auto">
          <a:xfrm>
            <a:off x="3265488" y="2487613"/>
            <a:ext cx="2727325" cy="461665"/>
          </a:xfrm>
          <a:prstGeom prst="rect">
            <a:avLst/>
          </a:prstGeom>
          <a:noFill/>
          <a:ln w="9525">
            <a:noFill/>
            <a:miter lim="800000"/>
            <a:headEnd/>
            <a:tailEnd/>
          </a:ln>
        </p:spPr>
        <p:txBody>
          <a:bodyPr>
            <a:spAutoFit/>
          </a:bodyPr>
          <a:lstStyle/>
          <a:p>
            <a:pPr>
              <a:spcBef>
                <a:spcPct val="50000"/>
              </a:spcBef>
            </a:pPr>
            <a:r>
              <a:rPr lang="en-US" sz="2400">
                <a:solidFill>
                  <a:srgbClr val="FF0000"/>
                </a:solidFill>
                <a:latin typeface="Times New Roman" pitchFamily="18" charset="0"/>
              </a:rPr>
              <a:t>bố</a:t>
            </a:r>
            <a:r>
              <a:rPr lang="en-US" sz="2400" smtClean="0">
                <a:solidFill>
                  <a:srgbClr val="FF0000"/>
                </a:solidFill>
                <a:latin typeface="Times New Roman" pitchFamily="18" charset="0"/>
              </a:rPr>
              <a:t>, mẹ, ba, má </a:t>
            </a:r>
            <a:r>
              <a:rPr lang="en-US" sz="2400">
                <a:solidFill>
                  <a:srgbClr val="FF0000"/>
                </a:solidFill>
                <a:latin typeface="Times New Roman" pitchFamily="18" charset="0"/>
              </a:rPr>
              <a:t>…</a:t>
            </a:r>
            <a:endParaRPr lang="en-US" sz="2400">
              <a:latin typeface="Times New Roman" pitchFamily="18" charset="0"/>
            </a:endParaRPr>
          </a:p>
        </p:txBody>
      </p:sp>
      <p:sp>
        <p:nvSpPr>
          <p:cNvPr id="90247" name="Text Box 135"/>
          <p:cNvSpPr txBox="1">
            <a:spLocks noChangeArrowheads="1"/>
          </p:cNvSpPr>
          <p:nvPr/>
        </p:nvSpPr>
        <p:spPr bwMode="auto">
          <a:xfrm>
            <a:off x="3265488" y="3121025"/>
            <a:ext cx="2228850" cy="461665"/>
          </a:xfrm>
          <a:prstGeom prst="rect">
            <a:avLst/>
          </a:prstGeom>
          <a:noFill/>
          <a:ln w="9525">
            <a:noFill/>
            <a:miter lim="800000"/>
            <a:headEnd/>
            <a:tailEnd/>
          </a:ln>
        </p:spPr>
        <p:txBody>
          <a:bodyPr>
            <a:spAutoFit/>
          </a:bodyPr>
          <a:lstStyle/>
          <a:p>
            <a:pPr>
              <a:spcBef>
                <a:spcPct val="50000"/>
              </a:spcBef>
            </a:pPr>
            <a:r>
              <a:rPr lang="en-US" sz="2400" smtClean="0">
                <a:solidFill>
                  <a:srgbClr val="FF0000"/>
                </a:solidFill>
                <a:latin typeface="Times New Roman" pitchFamily="18" charset="0"/>
              </a:rPr>
              <a:t>anh, chị</a:t>
            </a:r>
            <a:endParaRPr lang="en-US" sz="2400">
              <a:solidFill>
                <a:srgbClr val="FF0000"/>
              </a:solidFill>
              <a:latin typeface="Times New Roman" pitchFamily="18" charset="0"/>
            </a:endParaRPr>
          </a:p>
        </p:txBody>
      </p:sp>
      <p:sp>
        <p:nvSpPr>
          <p:cNvPr id="90248" name="Text Box 136"/>
          <p:cNvSpPr txBox="1">
            <a:spLocks noChangeArrowheads="1"/>
          </p:cNvSpPr>
          <p:nvPr/>
        </p:nvSpPr>
        <p:spPr bwMode="auto">
          <a:xfrm>
            <a:off x="3265488" y="3775075"/>
            <a:ext cx="1498600" cy="461665"/>
          </a:xfrm>
          <a:prstGeom prst="rect">
            <a:avLst/>
          </a:prstGeom>
          <a:noFill/>
          <a:ln w="9525">
            <a:noFill/>
            <a:miter lim="800000"/>
            <a:headEnd/>
            <a:tailEnd/>
          </a:ln>
        </p:spPr>
        <p:txBody>
          <a:bodyPr>
            <a:spAutoFit/>
          </a:bodyPr>
          <a:lstStyle/>
          <a:p>
            <a:pPr>
              <a:spcBef>
                <a:spcPct val="50000"/>
              </a:spcBef>
            </a:pPr>
            <a:r>
              <a:rPr lang="en-US" sz="2400">
                <a:solidFill>
                  <a:srgbClr val="FF0000"/>
                </a:solidFill>
                <a:latin typeface="Times New Roman" pitchFamily="18" charset="0"/>
              </a:rPr>
              <a:t>em</a:t>
            </a:r>
          </a:p>
        </p:txBody>
      </p:sp>
      <p:sp>
        <p:nvSpPr>
          <p:cNvPr id="90249" name="Text Box 137"/>
          <p:cNvSpPr txBox="1">
            <a:spLocks noChangeArrowheads="1"/>
          </p:cNvSpPr>
          <p:nvPr/>
        </p:nvSpPr>
        <p:spPr bwMode="auto">
          <a:xfrm>
            <a:off x="3228975" y="4351338"/>
            <a:ext cx="2303463" cy="461665"/>
          </a:xfrm>
          <a:prstGeom prst="rect">
            <a:avLst/>
          </a:prstGeom>
          <a:noFill/>
          <a:ln w="9525">
            <a:noFill/>
            <a:miter lim="800000"/>
            <a:headEnd/>
            <a:tailEnd/>
          </a:ln>
        </p:spPr>
        <p:txBody>
          <a:bodyPr>
            <a:spAutoFit/>
          </a:bodyPr>
          <a:lstStyle/>
          <a:p>
            <a:pPr>
              <a:spcBef>
                <a:spcPct val="50000"/>
              </a:spcBef>
            </a:pPr>
            <a:r>
              <a:rPr lang="en-US" sz="2400">
                <a:solidFill>
                  <a:srgbClr val="FF0000"/>
                </a:solidFill>
                <a:latin typeface="Times New Roman" pitchFamily="18" charset="0"/>
              </a:rPr>
              <a:t>cậu</a:t>
            </a:r>
            <a:r>
              <a:rPr lang="en-US" sz="2400" smtClean="0">
                <a:solidFill>
                  <a:srgbClr val="FF0000"/>
                </a:solidFill>
                <a:latin typeface="Times New Roman" pitchFamily="18" charset="0"/>
              </a:rPr>
              <a:t>, bạn, ấy</a:t>
            </a:r>
            <a:r>
              <a:rPr lang="en-US" sz="2400" smtClean="0">
                <a:solidFill>
                  <a:srgbClr val="FF0000"/>
                </a:solidFill>
                <a:latin typeface="Times New Roman" pitchFamily="18" charset="0"/>
              </a:rPr>
              <a:t>,…</a:t>
            </a:r>
            <a:r>
              <a:rPr lang="en-US" sz="2400" smtClean="0"/>
              <a:t> </a:t>
            </a:r>
            <a:endParaRPr lang="en-US" sz="2400"/>
          </a:p>
        </p:txBody>
      </p:sp>
      <p:sp>
        <p:nvSpPr>
          <p:cNvPr id="90250" name="Text Box 138"/>
          <p:cNvSpPr txBox="1">
            <a:spLocks noChangeArrowheads="1"/>
          </p:cNvSpPr>
          <p:nvPr/>
        </p:nvSpPr>
        <p:spPr bwMode="auto">
          <a:xfrm>
            <a:off x="6492875" y="2506663"/>
            <a:ext cx="1074738" cy="461665"/>
          </a:xfrm>
          <a:prstGeom prst="rect">
            <a:avLst/>
          </a:prstGeom>
          <a:noFill/>
          <a:ln w="9525">
            <a:noFill/>
            <a:miter lim="800000"/>
            <a:headEnd/>
            <a:tailEnd/>
          </a:ln>
        </p:spPr>
        <p:txBody>
          <a:bodyPr>
            <a:spAutoFit/>
          </a:bodyPr>
          <a:lstStyle/>
          <a:p>
            <a:pPr>
              <a:spcBef>
                <a:spcPct val="50000"/>
              </a:spcBef>
            </a:pPr>
            <a:r>
              <a:rPr lang="en-US" sz="2400">
                <a:solidFill>
                  <a:srgbClr val="FF0000"/>
                </a:solidFill>
                <a:latin typeface="Times New Roman" pitchFamily="18" charset="0"/>
              </a:rPr>
              <a:t>con </a:t>
            </a:r>
          </a:p>
        </p:txBody>
      </p:sp>
      <p:sp>
        <p:nvSpPr>
          <p:cNvPr id="90251" name="Text Box 139"/>
          <p:cNvSpPr txBox="1">
            <a:spLocks noChangeArrowheads="1"/>
          </p:cNvSpPr>
          <p:nvPr/>
        </p:nvSpPr>
        <p:spPr bwMode="auto">
          <a:xfrm>
            <a:off x="6492875" y="3121025"/>
            <a:ext cx="1574800" cy="461665"/>
          </a:xfrm>
          <a:prstGeom prst="rect">
            <a:avLst/>
          </a:prstGeom>
          <a:noFill/>
          <a:ln w="9525">
            <a:noFill/>
            <a:miter lim="800000"/>
            <a:headEnd/>
            <a:tailEnd/>
          </a:ln>
        </p:spPr>
        <p:txBody>
          <a:bodyPr>
            <a:spAutoFit/>
          </a:bodyPr>
          <a:lstStyle/>
          <a:p>
            <a:pPr>
              <a:spcBef>
                <a:spcPct val="50000"/>
              </a:spcBef>
            </a:pPr>
            <a:r>
              <a:rPr lang="en-US" sz="2400">
                <a:solidFill>
                  <a:srgbClr val="FF0000"/>
                </a:solidFill>
                <a:latin typeface="Times New Roman" pitchFamily="18" charset="0"/>
              </a:rPr>
              <a:t>em</a:t>
            </a:r>
          </a:p>
        </p:txBody>
      </p:sp>
      <p:sp>
        <p:nvSpPr>
          <p:cNvPr id="90252" name="Text Box 140"/>
          <p:cNvSpPr txBox="1">
            <a:spLocks noChangeArrowheads="1"/>
          </p:cNvSpPr>
          <p:nvPr/>
        </p:nvSpPr>
        <p:spPr bwMode="auto">
          <a:xfrm>
            <a:off x="6492875" y="3775075"/>
            <a:ext cx="2189163" cy="461665"/>
          </a:xfrm>
          <a:prstGeom prst="rect">
            <a:avLst/>
          </a:prstGeom>
          <a:noFill/>
          <a:ln w="9525">
            <a:noFill/>
            <a:miter lim="800000"/>
            <a:headEnd/>
            <a:tailEnd/>
          </a:ln>
        </p:spPr>
        <p:txBody>
          <a:bodyPr>
            <a:spAutoFit/>
          </a:bodyPr>
          <a:lstStyle/>
          <a:p>
            <a:pPr>
              <a:spcBef>
                <a:spcPct val="50000"/>
              </a:spcBef>
            </a:pPr>
            <a:r>
              <a:rPr lang="en-US" sz="2400" smtClean="0">
                <a:solidFill>
                  <a:srgbClr val="FF0000"/>
                </a:solidFill>
                <a:latin typeface="Times New Roman" pitchFamily="18" charset="0"/>
              </a:rPr>
              <a:t>anh, chị</a:t>
            </a:r>
            <a:endParaRPr lang="en-US" sz="2400">
              <a:solidFill>
                <a:srgbClr val="FF0000"/>
              </a:solidFill>
              <a:latin typeface="Times New Roman" pitchFamily="18" charset="0"/>
            </a:endParaRPr>
          </a:p>
        </p:txBody>
      </p:sp>
      <p:sp>
        <p:nvSpPr>
          <p:cNvPr id="90253" name="Text Box 141"/>
          <p:cNvSpPr txBox="1">
            <a:spLocks noChangeArrowheads="1"/>
          </p:cNvSpPr>
          <p:nvPr/>
        </p:nvSpPr>
        <p:spPr bwMode="auto">
          <a:xfrm>
            <a:off x="6186488" y="4389438"/>
            <a:ext cx="2149475" cy="461665"/>
          </a:xfrm>
          <a:prstGeom prst="rect">
            <a:avLst/>
          </a:prstGeom>
          <a:noFill/>
          <a:ln w="9525">
            <a:noFill/>
            <a:miter lim="800000"/>
            <a:headEnd/>
            <a:tailEnd/>
          </a:ln>
        </p:spPr>
        <p:txBody>
          <a:bodyPr>
            <a:spAutoFit/>
          </a:bodyPr>
          <a:lstStyle/>
          <a:p>
            <a:pPr>
              <a:spcBef>
                <a:spcPct val="50000"/>
              </a:spcBef>
            </a:pPr>
            <a:r>
              <a:rPr lang="en-US" sz="2400" smtClean="0">
                <a:solidFill>
                  <a:srgbClr val="FF0000"/>
                </a:solidFill>
                <a:latin typeface="Times New Roman" pitchFamily="18" charset="0"/>
              </a:rPr>
              <a:t>tôi, tớ, mình</a:t>
            </a:r>
            <a:r>
              <a:rPr lang="en-US" sz="2400" smtClean="0">
                <a:solidFill>
                  <a:srgbClr val="FF0000"/>
                </a:solidFill>
                <a:latin typeface="Times New Roman" pitchFamily="18" charset="0"/>
              </a:rPr>
              <a:t>,…</a:t>
            </a:r>
            <a:r>
              <a:rPr lang="en-US" sz="2400" smtClean="0">
                <a:latin typeface="Times New Roman" pitchFamily="18" charset="0"/>
              </a:rPr>
              <a:t> </a:t>
            </a:r>
            <a:endParaRPr lang="en-US" sz="2400">
              <a:latin typeface="Times New Roman" pitchFamily="18" charset="0"/>
            </a:endParaRPr>
          </a:p>
        </p:txBody>
      </p:sp>
      <p:sp>
        <p:nvSpPr>
          <p:cNvPr id="9260" name="Line 146"/>
          <p:cNvSpPr>
            <a:spLocks noChangeShapeType="1"/>
          </p:cNvSpPr>
          <p:nvPr/>
        </p:nvSpPr>
        <p:spPr bwMode="auto">
          <a:xfrm flipH="1" flipV="1">
            <a:off x="0" y="0"/>
            <a:ext cx="9144000" cy="0"/>
          </a:xfrm>
          <a:prstGeom prst="line">
            <a:avLst/>
          </a:prstGeom>
          <a:noFill/>
          <a:ln w="76200">
            <a:solidFill>
              <a:srgbClr val="0000FF"/>
            </a:solidFill>
            <a:round/>
            <a:headEnd/>
            <a:tailEnd/>
          </a:ln>
        </p:spPr>
        <p:txBody>
          <a:bodyPr/>
          <a:lstStyle/>
          <a:p>
            <a:endParaRPr lang="en-US"/>
          </a:p>
        </p:txBody>
      </p:sp>
      <p:sp>
        <p:nvSpPr>
          <p:cNvPr id="9261" name="Line 147"/>
          <p:cNvSpPr>
            <a:spLocks noChangeShapeType="1"/>
          </p:cNvSpPr>
          <p:nvPr/>
        </p:nvSpPr>
        <p:spPr bwMode="auto">
          <a:xfrm flipH="1" flipV="1">
            <a:off x="0" y="6843713"/>
            <a:ext cx="9144000" cy="0"/>
          </a:xfrm>
          <a:prstGeom prst="line">
            <a:avLst/>
          </a:prstGeom>
          <a:noFill/>
          <a:ln w="76200">
            <a:solidFill>
              <a:srgbClr val="0000FF"/>
            </a:solidFill>
            <a:round/>
            <a:headEnd/>
            <a:tailEnd/>
          </a:ln>
        </p:spPr>
        <p:txBody>
          <a:bodyPr/>
          <a:lstStyle/>
          <a:p>
            <a:endParaRPr lang="en-US"/>
          </a:p>
        </p:txBody>
      </p:sp>
      <p:sp>
        <p:nvSpPr>
          <p:cNvPr id="9262" name="Line 148"/>
          <p:cNvSpPr>
            <a:spLocks noChangeShapeType="1"/>
          </p:cNvSpPr>
          <p:nvPr/>
        </p:nvSpPr>
        <p:spPr bwMode="auto">
          <a:xfrm flipH="1">
            <a:off x="0" y="0"/>
            <a:ext cx="0" cy="6858000"/>
          </a:xfrm>
          <a:prstGeom prst="line">
            <a:avLst/>
          </a:prstGeom>
          <a:noFill/>
          <a:ln w="76200">
            <a:solidFill>
              <a:srgbClr val="0000FF"/>
            </a:solidFill>
            <a:round/>
            <a:headEnd/>
            <a:tailEnd/>
          </a:ln>
        </p:spPr>
        <p:txBody>
          <a:bodyPr/>
          <a:lstStyle/>
          <a:p>
            <a:endParaRPr lang="en-US"/>
          </a:p>
        </p:txBody>
      </p:sp>
      <p:sp>
        <p:nvSpPr>
          <p:cNvPr id="9263" name="Line 149"/>
          <p:cNvSpPr>
            <a:spLocks noChangeShapeType="1"/>
          </p:cNvSpPr>
          <p:nvPr/>
        </p:nvSpPr>
        <p:spPr bwMode="auto">
          <a:xfrm flipH="1">
            <a:off x="9180513" y="11113"/>
            <a:ext cx="0" cy="6858000"/>
          </a:xfrm>
          <a:prstGeom prst="line">
            <a:avLst/>
          </a:prstGeom>
          <a:noFill/>
          <a:ln w="76200">
            <a:solidFill>
              <a:srgbClr val="0000FF"/>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0244"/>
                                        </p:tgtEl>
                                        <p:attrNameLst>
                                          <p:attrName>style.visibility</p:attrName>
                                        </p:attrNameLst>
                                      </p:cBhvr>
                                      <p:to>
                                        <p:strVal val="visible"/>
                                      </p:to>
                                    </p:set>
                                    <p:animEffect transition="in" filter="checkerboard(across)">
                                      <p:cBhvr>
                                        <p:cTn id="7" dur="500"/>
                                        <p:tgtEl>
                                          <p:spTgt spid="9024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0245"/>
                                        </p:tgtEl>
                                        <p:attrNameLst>
                                          <p:attrName>style.visibility</p:attrName>
                                        </p:attrNameLst>
                                      </p:cBhvr>
                                      <p:to>
                                        <p:strVal val="visible"/>
                                      </p:to>
                                    </p:set>
                                    <p:animEffect transition="in" filter="checkerboard(across)">
                                      <p:cBhvr>
                                        <p:cTn id="12" dur="500"/>
                                        <p:tgtEl>
                                          <p:spTgt spid="90245"/>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90246"/>
                                        </p:tgtEl>
                                        <p:attrNameLst>
                                          <p:attrName>style.visibility</p:attrName>
                                        </p:attrNameLst>
                                      </p:cBhvr>
                                      <p:to>
                                        <p:strVal val="visible"/>
                                      </p:to>
                                    </p:set>
                                    <p:animEffect transition="in" filter="diamond(in)">
                                      <p:cBhvr>
                                        <p:cTn id="17" dur="2000"/>
                                        <p:tgtEl>
                                          <p:spTgt spid="90246"/>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90250"/>
                                        </p:tgtEl>
                                        <p:attrNameLst>
                                          <p:attrName>style.visibility</p:attrName>
                                        </p:attrNameLst>
                                      </p:cBhvr>
                                      <p:to>
                                        <p:strVal val="visible"/>
                                      </p:to>
                                    </p:set>
                                    <p:animEffect transition="in" filter="diamond(in)">
                                      <p:cBhvr>
                                        <p:cTn id="22" dur="2000"/>
                                        <p:tgtEl>
                                          <p:spTgt spid="90250"/>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90247"/>
                                        </p:tgtEl>
                                        <p:attrNameLst>
                                          <p:attrName>style.visibility</p:attrName>
                                        </p:attrNameLst>
                                      </p:cBhvr>
                                      <p:to>
                                        <p:strVal val="visible"/>
                                      </p:to>
                                    </p:set>
                                    <p:animEffect transition="in" filter="checkerboard(across)">
                                      <p:cBhvr>
                                        <p:cTn id="27" dur="500"/>
                                        <p:tgtEl>
                                          <p:spTgt spid="90247"/>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90251"/>
                                        </p:tgtEl>
                                        <p:attrNameLst>
                                          <p:attrName>style.visibility</p:attrName>
                                        </p:attrNameLst>
                                      </p:cBhvr>
                                      <p:to>
                                        <p:strVal val="visible"/>
                                      </p:to>
                                    </p:set>
                                    <p:animEffect transition="in" filter="checkerboard(across)">
                                      <p:cBhvr>
                                        <p:cTn id="32" dur="500"/>
                                        <p:tgtEl>
                                          <p:spTgt spid="90251"/>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90248"/>
                                        </p:tgtEl>
                                        <p:attrNameLst>
                                          <p:attrName>style.visibility</p:attrName>
                                        </p:attrNameLst>
                                      </p:cBhvr>
                                      <p:to>
                                        <p:strVal val="visible"/>
                                      </p:to>
                                    </p:set>
                                    <p:animEffect transition="in" filter="checkerboard(across)">
                                      <p:cBhvr>
                                        <p:cTn id="37" dur="500"/>
                                        <p:tgtEl>
                                          <p:spTgt spid="90248"/>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90252"/>
                                        </p:tgtEl>
                                        <p:attrNameLst>
                                          <p:attrName>style.visibility</p:attrName>
                                        </p:attrNameLst>
                                      </p:cBhvr>
                                      <p:to>
                                        <p:strVal val="visible"/>
                                      </p:to>
                                    </p:set>
                                    <p:animEffect transition="in" filter="checkerboard(across)">
                                      <p:cBhvr>
                                        <p:cTn id="42" dur="500"/>
                                        <p:tgtEl>
                                          <p:spTgt spid="90252"/>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90249"/>
                                        </p:tgtEl>
                                        <p:attrNameLst>
                                          <p:attrName>style.visibility</p:attrName>
                                        </p:attrNameLst>
                                      </p:cBhvr>
                                      <p:to>
                                        <p:strVal val="visible"/>
                                      </p:to>
                                    </p:set>
                                    <p:animEffect transition="in" filter="checkerboard(across)">
                                      <p:cBhvr>
                                        <p:cTn id="47" dur="500"/>
                                        <p:tgtEl>
                                          <p:spTgt spid="90249"/>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90253"/>
                                        </p:tgtEl>
                                        <p:attrNameLst>
                                          <p:attrName>style.visibility</p:attrName>
                                        </p:attrNameLst>
                                      </p:cBhvr>
                                      <p:to>
                                        <p:strVal val="visible"/>
                                      </p:to>
                                    </p:set>
                                    <p:animEffect transition="in" filter="checkerboard(across)">
                                      <p:cBhvr>
                                        <p:cTn id="52" dur="500"/>
                                        <p:tgtEl>
                                          <p:spTgt spid="902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244" grpId="0"/>
      <p:bldP spid="90245" grpId="0"/>
      <p:bldP spid="90246" grpId="0"/>
      <p:bldP spid="90247" grpId="0"/>
      <p:bldP spid="90248" grpId="0"/>
      <p:bldP spid="90249" grpId="0"/>
      <p:bldP spid="90250" grpId="0"/>
      <p:bldP spid="90251" grpId="0"/>
      <p:bldP spid="90252" grpId="0"/>
      <p:bldP spid="9025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905000" y="1066800"/>
            <a:ext cx="5562600" cy="646331"/>
          </a:xfrm>
          <a:prstGeom prst="rect">
            <a:avLst/>
          </a:prstGeom>
          <a:noFill/>
        </p:spPr>
        <p:txBody>
          <a:bodyPr wrap="square" rtlCol="0">
            <a:spAutoFit/>
          </a:bodyPr>
          <a:lstStyle/>
          <a:p>
            <a:pPr algn="ctr"/>
            <a:r>
              <a:rPr lang="en-US" sz="3600" b="1" smtClean="0">
                <a:latin typeface="Times New Roman" pitchFamily="18" charset="0"/>
                <a:cs typeface="Times New Roman" pitchFamily="18" charset="0"/>
              </a:rPr>
              <a:t>Tiết 21: Đại từ xưng hô</a:t>
            </a:r>
            <a:endParaRPr lang="en-US" sz="3600" b="1">
              <a:latin typeface="Times New Roman" pitchFamily="18" charset="0"/>
              <a:cs typeface="Times New Roman" pitchFamily="18" charset="0"/>
            </a:endParaRPr>
          </a:p>
        </p:txBody>
      </p:sp>
      <p:sp>
        <p:nvSpPr>
          <p:cNvPr id="10" name="TextBox 9"/>
          <p:cNvSpPr txBox="1"/>
          <p:nvPr/>
        </p:nvSpPr>
        <p:spPr>
          <a:xfrm>
            <a:off x="762000" y="1676400"/>
            <a:ext cx="2895600" cy="461665"/>
          </a:xfrm>
          <a:prstGeom prst="rect">
            <a:avLst/>
          </a:prstGeom>
          <a:noFill/>
        </p:spPr>
        <p:txBody>
          <a:bodyPr wrap="square" rtlCol="0">
            <a:spAutoFit/>
          </a:bodyPr>
          <a:lstStyle/>
          <a:p>
            <a:r>
              <a:rPr lang="en-US" sz="2400" b="1" smtClean="0">
                <a:latin typeface="Times New Roman" pitchFamily="18" charset="0"/>
                <a:cs typeface="Times New Roman" pitchFamily="18" charset="0"/>
              </a:rPr>
              <a:t>I. Nhận xét</a:t>
            </a:r>
            <a:endParaRPr lang="en-US" sz="2400" b="1">
              <a:latin typeface="Times New Roman" pitchFamily="18" charset="0"/>
              <a:cs typeface="Times New Roman" pitchFamily="18" charset="0"/>
            </a:endParaRPr>
          </a:p>
        </p:txBody>
      </p:sp>
      <p:sp>
        <p:nvSpPr>
          <p:cNvPr id="11" name="Text Box 14"/>
          <p:cNvSpPr txBox="1">
            <a:spLocks noChangeArrowheads="1"/>
          </p:cNvSpPr>
          <p:nvPr/>
        </p:nvSpPr>
        <p:spPr bwMode="auto">
          <a:xfrm>
            <a:off x="914400" y="2743200"/>
            <a:ext cx="7924800" cy="3785652"/>
          </a:xfrm>
          <a:prstGeom prst="rect">
            <a:avLst/>
          </a:prstGeom>
          <a:noFill/>
          <a:ln w="57150" cmpd="thinThick">
            <a:solidFill>
              <a:srgbClr val="FF0000"/>
            </a:solidFill>
            <a:miter lim="800000"/>
            <a:headEnd/>
            <a:tailEnd/>
          </a:ln>
        </p:spPr>
        <p:txBody>
          <a:bodyPr wrap="square">
            <a:spAutoFit/>
          </a:bodyPr>
          <a:lstStyle/>
          <a:p>
            <a:pPr>
              <a:spcBef>
                <a:spcPct val="50000"/>
              </a:spcBef>
            </a:pPr>
            <a:r>
              <a:rPr lang="en-US" sz="2400" b="1">
                <a:latin typeface="Times New Roman" pitchFamily="18" charset="0"/>
              </a:rPr>
              <a:t>1</a:t>
            </a:r>
            <a:r>
              <a:rPr lang="en-US" sz="2400" b="1" smtClean="0">
                <a:latin typeface="Times New Roman" pitchFamily="18" charset="0"/>
              </a:rPr>
              <a:t>.</a:t>
            </a:r>
            <a:r>
              <a:rPr lang="en-US" sz="2400" smtClean="0">
                <a:latin typeface="Times New Roman" pitchFamily="18" charset="0"/>
              </a:rPr>
              <a:t> Đại </a:t>
            </a:r>
            <a:r>
              <a:rPr lang="en-US" sz="2400">
                <a:latin typeface="Times New Roman" pitchFamily="18" charset="0"/>
              </a:rPr>
              <a:t>từ xưng hô là từ được người nói dùng để tự chỉ mình hay chỉ người khác khi giao </a:t>
            </a:r>
            <a:r>
              <a:rPr lang="en-US" sz="2400" smtClean="0">
                <a:latin typeface="Times New Roman" pitchFamily="18" charset="0"/>
              </a:rPr>
              <a:t>tiếp: </a:t>
            </a:r>
            <a:r>
              <a:rPr lang="en-US" sz="2400" i="1" smtClean="0">
                <a:latin typeface="Times New Roman" pitchFamily="18" charset="0"/>
              </a:rPr>
              <a:t>tôi, chúng tôi; mày, chúng mày; nó, chúng nó,…</a:t>
            </a:r>
            <a:endParaRPr lang="en-US" sz="2400" i="1">
              <a:latin typeface="Times New Roman" pitchFamily="18" charset="0"/>
            </a:endParaRPr>
          </a:p>
          <a:p>
            <a:pPr>
              <a:spcBef>
                <a:spcPct val="50000"/>
              </a:spcBef>
            </a:pPr>
            <a:r>
              <a:rPr lang="en-US" sz="2400" b="1">
                <a:latin typeface="Times New Roman" pitchFamily="18" charset="0"/>
              </a:rPr>
              <a:t>2</a:t>
            </a:r>
            <a:r>
              <a:rPr lang="en-US" sz="2400" b="1" smtClean="0">
                <a:latin typeface="Times New Roman" pitchFamily="18" charset="0"/>
              </a:rPr>
              <a:t>. </a:t>
            </a:r>
            <a:r>
              <a:rPr lang="en-US" sz="2400" smtClean="0">
                <a:latin typeface="Times New Roman" pitchFamily="18" charset="0"/>
              </a:rPr>
              <a:t>Bên </a:t>
            </a:r>
            <a:r>
              <a:rPr lang="en-US" sz="2400">
                <a:latin typeface="Times New Roman" pitchFamily="18" charset="0"/>
              </a:rPr>
              <a:t>cạnh các từ nói trên ,người Việt Nam còn dùng nhiều danh từ chỉ người làm đại từ xưng hô để thể hiện rõ thứ bậc,tuổi tác ,giới </a:t>
            </a:r>
            <a:r>
              <a:rPr lang="en-US" sz="2400" smtClean="0">
                <a:latin typeface="Times New Roman" pitchFamily="18" charset="0"/>
              </a:rPr>
              <a:t>tính: </a:t>
            </a:r>
            <a:r>
              <a:rPr lang="en-US" sz="2400" i="1" smtClean="0">
                <a:latin typeface="Times New Roman" pitchFamily="18" charset="0"/>
              </a:rPr>
              <a:t>ông, bà, anh, chị, em, cháu, thầy, bạn…</a:t>
            </a:r>
            <a:endParaRPr lang="en-US" sz="2400" i="1">
              <a:latin typeface="Times New Roman" pitchFamily="18" charset="0"/>
            </a:endParaRPr>
          </a:p>
          <a:p>
            <a:pPr>
              <a:spcBef>
                <a:spcPct val="50000"/>
              </a:spcBef>
            </a:pPr>
            <a:r>
              <a:rPr lang="en-US" sz="2400" b="1" smtClean="0">
                <a:latin typeface="Times New Roman" pitchFamily="18" charset="0"/>
              </a:rPr>
              <a:t>3.</a:t>
            </a:r>
            <a:r>
              <a:rPr lang="en-US" sz="2400" smtClean="0">
                <a:latin typeface="Times New Roman" pitchFamily="18" charset="0"/>
              </a:rPr>
              <a:t> Khi </a:t>
            </a:r>
            <a:r>
              <a:rPr lang="en-US" sz="2400">
                <a:latin typeface="Times New Roman" pitchFamily="18" charset="0"/>
              </a:rPr>
              <a:t>xưng hô ,cần chú ý chọn từ cho lịch sự ,thể hiện đúng mối quan hệ giữa mình với người nghe  và người được nhắc tới.</a:t>
            </a:r>
          </a:p>
        </p:txBody>
      </p:sp>
      <p:sp>
        <p:nvSpPr>
          <p:cNvPr id="12" name="TextBox 11"/>
          <p:cNvSpPr txBox="1"/>
          <p:nvPr/>
        </p:nvSpPr>
        <p:spPr>
          <a:xfrm>
            <a:off x="762000" y="2209800"/>
            <a:ext cx="1752600" cy="461665"/>
          </a:xfrm>
          <a:prstGeom prst="rect">
            <a:avLst/>
          </a:prstGeom>
          <a:noFill/>
        </p:spPr>
        <p:txBody>
          <a:bodyPr wrap="square" rtlCol="0">
            <a:spAutoFit/>
          </a:bodyPr>
          <a:lstStyle/>
          <a:p>
            <a:r>
              <a:rPr lang="en-US" sz="2400" b="1" smtClean="0">
                <a:latin typeface="Times New Roman" pitchFamily="18" charset="0"/>
                <a:cs typeface="Times New Roman" pitchFamily="18" charset="0"/>
              </a:rPr>
              <a:t>II. Ghi nhớ</a:t>
            </a:r>
            <a:endParaRPr lang="en-US" sz="2400" b="1">
              <a:latin typeface="Times New Roman" pitchFamily="18" charset="0"/>
              <a:cs typeface="Times New Roman" pitchFamily="18" charset="0"/>
            </a:endParaRPr>
          </a:p>
        </p:txBody>
      </p:sp>
      <p:sp>
        <p:nvSpPr>
          <p:cNvPr id="7" name="TextBox 6"/>
          <p:cNvSpPr txBox="1"/>
          <p:nvPr/>
        </p:nvSpPr>
        <p:spPr>
          <a:xfrm>
            <a:off x="1143000" y="228600"/>
            <a:ext cx="7239000" cy="830997"/>
          </a:xfrm>
          <a:prstGeom prst="rect">
            <a:avLst/>
          </a:prstGeom>
          <a:noFill/>
        </p:spPr>
        <p:txBody>
          <a:bodyPr wrap="square" rtlCol="0">
            <a:spAutoFit/>
          </a:bodyPr>
          <a:lstStyle/>
          <a:p>
            <a:pPr algn="ctr"/>
            <a:r>
              <a:rPr lang="en-US" sz="2800" b="1" smtClean="0">
                <a:latin typeface="Times New Roman" pitchFamily="18" charset="0"/>
                <a:cs typeface="Times New Roman" pitchFamily="18" charset="0"/>
              </a:rPr>
              <a:t>Thứ </a:t>
            </a:r>
            <a:r>
              <a:rPr lang="en-US" sz="2800" b="1" smtClean="0">
                <a:latin typeface="Times New Roman" pitchFamily="18" charset="0"/>
                <a:cs typeface="Times New Roman" pitchFamily="18" charset="0"/>
              </a:rPr>
              <a:t>năm, </a:t>
            </a:r>
            <a:r>
              <a:rPr lang="en-US" sz="2800" b="1" smtClean="0">
                <a:latin typeface="Times New Roman" pitchFamily="18" charset="0"/>
                <a:cs typeface="Times New Roman" pitchFamily="18" charset="0"/>
              </a:rPr>
              <a:t>ngày </a:t>
            </a:r>
            <a:r>
              <a:rPr lang="en-US" sz="2800" b="1" smtClean="0">
                <a:latin typeface="Times New Roman" pitchFamily="18" charset="0"/>
                <a:cs typeface="Times New Roman" pitchFamily="18" charset="0"/>
              </a:rPr>
              <a:t>05</a:t>
            </a:r>
            <a:r>
              <a:rPr lang="en-US" sz="2800" b="1" smtClean="0">
                <a:latin typeface="Times New Roman" pitchFamily="18" charset="0"/>
                <a:cs typeface="Times New Roman" pitchFamily="18" charset="0"/>
              </a:rPr>
              <a:t> </a:t>
            </a:r>
            <a:r>
              <a:rPr lang="en-US" sz="2800" b="1" smtClean="0">
                <a:latin typeface="Times New Roman" pitchFamily="18" charset="0"/>
                <a:cs typeface="Times New Roman" pitchFamily="18" charset="0"/>
              </a:rPr>
              <a:t>tháng 11 năm </a:t>
            </a:r>
            <a:r>
              <a:rPr lang="en-US" sz="2800" b="1" smtClean="0">
                <a:latin typeface="Times New Roman" pitchFamily="18" charset="0"/>
                <a:cs typeface="Times New Roman" pitchFamily="18" charset="0"/>
              </a:rPr>
              <a:t>2015</a:t>
            </a:r>
            <a:endParaRPr lang="en-US" sz="2800" b="1" smtClean="0">
              <a:latin typeface="Times New Roman" pitchFamily="18" charset="0"/>
              <a:cs typeface="Times New Roman" pitchFamily="18" charset="0"/>
            </a:endParaRPr>
          </a:p>
          <a:p>
            <a:pPr algn="ctr"/>
            <a:r>
              <a:rPr lang="en-US" sz="2000" b="1" u="sng" smtClean="0">
                <a:latin typeface="Times New Roman" pitchFamily="18" charset="0"/>
                <a:cs typeface="Times New Roman" pitchFamily="18" charset="0"/>
              </a:rPr>
              <a:t>LUYỆN TỪ VÀ CÂU</a:t>
            </a:r>
            <a:endParaRPr lang="en-US" sz="2000" b="1" u="sng">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blinds(horizontal)">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blinds(horizontal)">
                                      <p:cBhvr>
                                        <p:cTn id="17" dur="500"/>
                                        <p:tgtEl>
                                          <p:spTgt spid="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905000" y="1066800"/>
            <a:ext cx="5562600" cy="646331"/>
          </a:xfrm>
          <a:prstGeom prst="rect">
            <a:avLst/>
          </a:prstGeom>
          <a:noFill/>
        </p:spPr>
        <p:txBody>
          <a:bodyPr wrap="square" rtlCol="0">
            <a:spAutoFit/>
          </a:bodyPr>
          <a:lstStyle/>
          <a:p>
            <a:pPr algn="ctr"/>
            <a:r>
              <a:rPr lang="en-US" sz="3600" b="1" smtClean="0">
                <a:latin typeface="Times New Roman" pitchFamily="18" charset="0"/>
                <a:cs typeface="Times New Roman" pitchFamily="18" charset="0"/>
              </a:rPr>
              <a:t>Tiết 21: Đại từ xưng hô</a:t>
            </a:r>
            <a:endParaRPr lang="en-US" sz="3600" b="1">
              <a:latin typeface="Times New Roman" pitchFamily="18" charset="0"/>
              <a:cs typeface="Times New Roman" pitchFamily="18" charset="0"/>
            </a:endParaRPr>
          </a:p>
        </p:txBody>
      </p:sp>
      <p:sp>
        <p:nvSpPr>
          <p:cNvPr id="7" name="TextBox 6"/>
          <p:cNvSpPr txBox="1"/>
          <p:nvPr/>
        </p:nvSpPr>
        <p:spPr>
          <a:xfrm>
            <a:off x="457200" y="1676400"/>
            <a:ext cx="2438400" cy="461665"/>
          </a:xfrm>
          <a:prstGeom prst="rect">
            <a:avLst/>
          </a:prstGeom>
          <a:noFill/>
        </p:spPr>
        <p:txBody>
          <a:bodyPr wrap="square" rtlCol="0">
            <a:spAutoFit/>
          </a:bodyPr>
          <a:lstStyle/>
          <a:p>
            <a:r>
              <a:rPr lang="en-US" sz="2400" b="1" smtClean="0">
                <a:latin typeface="Times New Roman" pitchFamily="18" charset="0"/>
                <a:cs typeface="Times New Roman" pitchFamily="18" charset="0"/>
              </a:rPr>
              <a:t>III. Luyện tập</a:t>
            </a:r>
            <a:endParaRPr lang="en-US" sz="2400" b="1">
              <a:latin typeface="Times New Roman" pitchFamily="18" charset="0"/>
              <a:cs typeface="Times New Roman" pitchFamily="18" charset="0"/>
            </a:endParaRPr>
          </a:p>
        </p:txBody>
      </p:sp>
      <p:sp>
        <p:nvSpPr>
          <p:cNvPr id="13" name="Rectangle 4"/>
          <p:cNvSpPr>
            <a:spLocks noChangeArrowheads="1"/>
          </p:cNvSpPr>
          <p:nvPr/>
        </p:nvSpPr>
        <p:spPr bwMode="auto">
          <a:xfrm>
            <a:off x="457200" y="2133600"/>
            <a:ext cx="7924800" cy="838200"/>
          </a:xfrm>
          <a:prstGeom prst="rect">
            <a:avLst/>
          </a:prstGeom>
          <a:noFill/>
          <a:ln w="9525">
            <a:noFill/>
            <a:miter lim="800000"/>
            <a:headEnd/>
            <a:tailEnd/>
          </a:ln>
        </p:spPr>
        <p:txBody>
          <a:bodyPr anchor="ctr"/>
          <a:lstStyle/>
          <a:p>
            <a:r>
              <a:rPr lang="en-US" sz="2400" b="1" smtClean="0">
                <a:solidFill>
                  <a:schemeClr val="tx2"/>
                </a:solidFill>
                <a:latin typeface="Times New Roman" pitchFamily="18" charset="0"/>
                <a:cs typeface="Times New Roman" pitchFamily="18" charset="0"/>
              </a:rPr>
              <a:t>1.Tìm các đại từ xưng </a:t>
            </a:r>
            <a:r>
              <a:rPr lang="en-US" sz="2400" b="1" smtClean="0">
                <a:solidFill>
                  <a:schemeClr val="tx2"/>
                </a:solidFill>
                <a:latin typeface="Times New Roman" pitchFamily="18" charset="0"/>
                <a:cs typeface="Times New Roman" pitchFamily="18" charset="0"/>
              </a:rPr>
              <a:t>hô </a:t>
            </a:r>
            <a:r>
              <a:rPr lang="en-US" sz="2400" b="1" smtClean="0">
                <a:solidFill>
                  <a:schemeClr val="tx2"/>
                </a:solidFill>
                <a:latin typeface="Times New Roman" pitchFamily="18" charset="0"/>
                <a:cs typeface="Times New Roman" pitchFamily="18" charset="0"/>
              </a:rPr>
              <a:t>trong đoạn văn: </a:t>
            </a:r>
            <a:r>
              <a:rPr lang="en-US" sz="2400" b="1" smtClean="0">
                <a:solidFill>
                  <a:srgbClr val="2FFF2F"/>
                </a:solidFill>
                <a:latin typeface="Times New Roman" pitchFamily="18" charset="0"/>
                <a:cs typeface="Times New Roman" pitchFamily="18" charset="0"/>
              </a:rPr>
              <a:t> </a:t>
            </a:r>
            <a:endParaRPr lang="en-US" sz="2400" b="1">
              <a:solidFill>
                <a:schemeClr val="tx2"/>
              </a:solidFill>
              <a:latin typeface="Times New Roman" pitchFamily="18" charset="0"/>
              <a:cs typeface="Times New Roman" pitchFamily="18" charset="0"/>
            </a:endParaRPr>
          </a:p>
        </p:txBody>
      </p:sp>
      <p:sp>
        <p:nvSpPr>
          <p:cNvPr id="15" name="TextBox 14"/>
          <p:cNvSpPr txBox="1">
            <a:spLocks noChangeArrowheads="1"/>
          </p:cNvSpPr>
          <p:nvPr/>
        </p:nvSpPr>
        <p:spPr bwMode="auto">
          <a:xfrm>
            <a:off x="381000" y="2971800"/>
            <a:ext cx="8229600" cy="2751522"/>
          </a:xfrm>
          <a:prstGeom prst="rect">
            <a:avLst/>
          </a:prstGeom>
          <a:noFill/>
          <a:ln>
            <a:noFill/>
          </a:ln>
          <a:extLst>
            <a:ext uri="{909E8E84-426E-40DD-AFC4-6F175D3DCCD1}"/>
            <a:ext uri="{91240B29-F687-4F45-9708-019B960494DF}"/>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indent="344488">
              <a:lnSpc>
                <a:spcPct val="90000"/>
              </a:lnSpc>
              <a:defRPr/>
            </a:pPr>
            <a:r>
              <a:rPr lang="en-US" sz="2400" smtClean="0">
                <a:cs typeface="Times New Roman" pitchFamily="18" charset="0"/>
              </a:rPr>
              <a:t>Trời mùa thu mát mẻ. Trên bờ sông, một con rùa đang cố sức tập chạy. Một con thỏ thấy thế liền mỉa mai :</a:t>
            </a:r>
          </a:p>
          <a:p>
            <a:pPr indent="344488">
              <a:lnSpc>
                <a:spcPct val="90000"/>
              </a:lnSpc>
              <a:defRPr/>
            </a:pPr>
            <a:r>
              <a:rPr lang="en-US" sz="2400" smtClean="0">
                <a:cs typeface="Times New Roman" pitchFamily="18" charset="0"/>
              </a:rPr>
              <a:t>- Đã gọi là chậm như rùa mà cũng đòi tập chạy à !</a:t>
            </a:r>
          </a:p>
          <a:p>
            <a:pPr indent="344488">
              <a:lnSpc>
                <a:spcPct val="90000"/>
              </a:lnSpc>
              <a:defRPr/>
            </a:pPr>
            <a:r>
              <a:rPr lang="en-US" sz="2400" smtClean="0">
                <a:cs typeface="Times New Roman" pitchFamily="18" charset="0"/>
              </a:rPr>
              <a:t>Rùa đáp :</a:t>
            </a:r>
          </a:p>
          <a:p>
            <a:pPr indent="344488">
              <a:lnSpc>
                <a:spcPct val="90000"/>
              </a:lnSpc>
              <a:defRPr/>
            </a:pPr>
            <a:r>
              <a:rPr lang="en-US" sz="2400" smtClean="0">
                <a:cs typeface="Times New Roman" pitchFamily="18" charset="0"/>
              </a:rPr>
              <a:t>- Anh đừng giễu tôi ! Anh với tôi thử chạy thi coi ai hơn !</a:t>
            </a:r>
          </a:p>
          <a:p>
            <a:pPr indent="344488">
              <a:lnSpc>
                <a:spcPct val="90000"/>
              </a:lnSpc>
              <a:defRPr/>
            </a:pPr>
            <a:r>
              <a:rPr lang="en-US" sz="2400" smtClean="0">
                <a:cs typeface="Times New Roman" pitchFamily="18" charset="0"/>
              </a:rPr>
              <a:t>Thỏ ngạc nhiên :</a:t>
            </a:r>
          </a:p>
          <a:p>
            <a:pPr indent="344488">
              <a:lnSpc>
                <a:spcPct val="90000"/>
              </a:lnSpc>
              <a:defRPr/>
            </a:pPr>
            <a:r>
              <a:rPr lang="en-US" sz="2400" smtClean="0">
                <a:cs typeface="Times New Roman" pitchFamily="18" charset="0"/>
              </a:rPr>
              <a:t>- Rùa mà dám chạy thi với thỏ sao ? Ta chấp chú em một nửa đường đó.</a:t>
            </a:r>
          </a:p>
        </p:txBody>
      </p:sp>
      <p:cxnSp>
        <p:nvCxnSpPr>
          <p:cNvPr id="12" name="Straight Connector 11"/>
          <p:cNvCxnSpPr/>
          <p:nvPr/>
        </p:nvCxnSpPr>
        <p:spPr>
          <a:xfrm>
            <a:off x="990600" y="4646612"/>
            <a:ext cx="533400" cy="1588"/>
          </a:xfrm>
          <a:prstGeom prst="line">
            <a:avLst/>
          </a:prstGeom>
          <a:ln/>
        </p:spPr>
        <p:style>
          <a:lnRef idx="3">
            <a:schemeClr val="dk1"/>
          </a:lnRef>
          <a:fillRef idx="0">
            <a:schemeClr val="dk1"/>
          </a:fillRef>
          <a:effectRef idx="2">
            <a:schemeClr val="dk1"/>
          </a:effectRef>
          <a:fontRef idx="minor">
            <a:schemeClr val="tx1"/>
          </a:fontRef>
        </p:style>
      </p:cxnSp>
      <p:cxnSp>
        <p:nvCxnSpPr>
          <p:cNvPr id="20" name="Straight Connector 19"/>
          <p:cNvCxnSpPr/>
          <p:nvPr/>
        </p:nvCxnSpPr>
        <p:spPr>
          <a:xfrm>
            <a:off x="2895600" y="4648200"/>
            <a:ext cx="304800" cy="1588"/>
          </a:xfrm>
          <a:prstGeom prst="line">
            <a:avLst/>
          </a:prstGeom>
        </p:spPr>
        <p:style>
          <a:lnRef idx="3">
            <a:schemeClr val="dk1"/>
          </a:lnRef>
          <a:fillRef idx="0">
            <a:schemeClr val="dk1"/>
          </a:fillRef>
          <a:effectRef idx="2">
            <a:schemeClr val="dk1"/>
          </a:effectRef>
          <a:fontRef idx="minor">
            <a:schemeClr val="tx1"/>
          </a:fontRef>
        </p:style>
      </p:cxnSp>
      <p:cxnSp>
        <p:nvCxnSpPr>
          <p:cNvPr id="25" name="Straight Connector 24"/>
          <p:cNvCxnSpPr/>
          <p:nvPr/>
        </p:nvCxnSpPr>
        <p:spPr>
          <a:xfrm>
            <a:off x="3429000" y="4646612"/>
            <a:ext cx="533400" cy="1588"/>
          </a:xfrm>
          <a:prstGeom prst="line">
            <a:avLst/>
          </a:prstGeom>
        </p:spPr>
        <p:style>
          <a:lnRef idx="3">
            <a:schemeClr val="dk1"/>
          </a:lnRef>
          <a:fillRef idx="0">
            <a:schemeClr val="dk1"/>
          </a:fillRef>
          <a:effectRef idx="2">
            <a:schemeClr val="dk1"/>
          </a:effectRef>
          <a:fontRef idx="minor">
            <a:schemeClr val="tx1"/>
          </a:fontRef>
        </p:style>
      </p:cxnSp>
      <p:cxnSp>
        <p:nvCxnSpPr>
          <p:cNvPr id="27" name="Straight Connector 26"/>
          <p:cNvCxnSpPr/>
          <p:nvPr/>
        </p:nvCxnSpPr>
        <p:spPr>
          <a:xfrm>
            <a:off x="4495800" y="4648200"/>
            <a:ext cx="304800" cy="1588"/>
          </a:xfrm>
          <a:prstGeom prst="line">
            <a:avLst/>
          </a:prstGeom>
        </p:spPr>
        <p:style>
          <a:lnRef idx="3">
            <a:schemeClr val="dk1"/>
          </a:lnRef>
          <a:fillRef idx="0">
            <a:schemeClr val="dk1"/>
          </a:fillRef>
          <a:effectRef idx="2">
            <a:schemeClr val="dk1"/>
          </a:effectRef>
          <a:fontRef idx="minor">
            <a:schemeClr val="tx1"/>
          </a:fontRef>
        </p:style>
      </p:cxnSp>
      <p:cxnSp>
        <p:nvCxnSpPr>
          <p:cNvPr id="29" name="Straight Connector 28"/>
          <p:cNvCxnSpPr/>
          <p:nvPr/>
        </p:nvCxnSpPr>
        <p:spPr>
          <a:xfrm>
            <a:off x="5257800" y="5257800"/>
            <a:ext cx="304800" cy="1588"/>
          </a:xfrm>
          <a:prstGeom prst="line">
            <a:avLst/>
          </a:prstGeom>
        </p:spPr>
        <p:style>
          <a:lnRef idx="3">
            <a:schemeClr val="dk1"/>
          </a:lnRef>
          <a:fillRef idx="0">
            <a:schemeClr val="dk1"/>
          </a:fillRef>
          <a:effectRef idx="2">
            <a:schemeClr val="dk1"/>
          </a:effectRef>
          <a:fontRef idx="minor">
            <a:schemeClr val="tx1"/>
          </a:fontRef>
        </p:style>
      </p:cxnSp>
      <p:cxnSp>
        <p:nvCxnSpPr>
          <p:cNvPr id="32" name="Straight Connector 31"/>
          <p:cNvCxnSpPr/>
          <p:nvPr/>
        </p:nvCxnSpPr>
        <p:spPr>
          <a:xfrm>
            <a:off x="6324600" y="5334000"/>
            <a:ext cx="838200" cy="1588"/>
          </a:xfrm>
          <a:prstGeom prst="line">
            <a:avLst/>
          </a:prstGeom>
        </p:spPr>
        <p:style>
          <a:lnRef idx="3">
            <a:schemeClr val="dk1"/>
          </a:lnRef>
          <a:fillRef idx="0">
            <a:schemeClr val="dk1"/>
          </a:fillRef>
          <a:effectRef idx="2">
            <a:schemeClr val="dk1"/>
          </a:effectRef>
          <a:fontRef idx="minor">
            <a:schemeClr val="tx1"/>
          </a:fontRef>
        </p:style>
      </p:cxnSp>
      <p:sp>
        <p:nvSpPr>
          <p:cNvPr id="16" name="TextBox 15"/>
          <p:cNvSpPr txBox="1"/>
          <p:nvPr/>
        </p:nvSpPr>
        <p:spPr>
          <a:xfrm>
            <a:off x="1143000" y="228600"/>
            <a:ext cx="7239000" cy="830997"/>
          </a:xfrm>
          <a:prstGeom prst="rect">
            <a:avLst/>
          </a:prstGeom>
          <a:noFill/>
        </p:spPr>
        <p:txBody>
          <a:bodyPr wrap="square" rtlCol="0">
            <a:spAutoFit/>
          </a:bodyPr>
          <a:lstStyle/>
          <a:p>
            <a:pPr algn="ctr"/>
            <a:r>
              <a:rPr lang="en-US" sz="2800" b="1" smtClean="0">
                <a:latin typeface="Times New Roman" pitchFamily="18" charset="0"/>
                <a:cs typeface="Times New Roman" pitchFamily="18" charset="0"/>
              </a:rPr>
              <a:t>Thứ </a:t>
            </a:r>
            <a:r>
              <a:rPr lang="en-US" sz="2800" b="1" smtClean="0">
                <a:latin typeface="Times New Roman" pitchFamily="18" charset="0"/>
                <a:cs typeface="Times New Roman" pitchFamily="18" charset="0"/>
              </a:rPr>
              <a:t>năm, </a:t>
            </a:r>
            <a:r>
              <a:rPr lang="en-US" sz="2800" b="1" smtClean="0">
                <a:latin typeface="Times New Roman" pitchFamily="18" charset="0"/>
                <a:cs typeface="Times New Roman" pitchFamily="18" charset="0"/>
              </a:rPr>
              <a:t>ngày </a:t>
            </a:r>
            <a:r>
              <a:rPr lang="en-US" sz="2800" b="1" smtClean="0">
                <a:latin typeface="Times New Roman" pitchFamily="18" charset="0"/>
                <a:cs typeface="Times New Roman" pitchFamily="18" charset="0"/>
              </a:rPr>
              <a:t>05</a:t>
            </a:r>
            <a:r>
              <a:rPr lang="en-US" sz="2800" b="1" smtClean="0">
                <a:latin typeface="Times New Roman" pitchFamily="18" charset="0"/>
                <a:cs typeface="Times New Roman" pitchFamily="18" charset="0"/>
              </a:rPr>
              <a:t> </a:t>
            </a:r>
            <a:r>
              <a:rPr lang="en-US" sz="2800" b="1" smtClean="0">
                <a:latin typeface="Times New Roman" pitchFamily="18" charset="0"/>
                <a:cs typeface="Times New Roman" pitchFamily="18" charset="0"/>
              </a:rPr>
              <a:t>tháng 11 năm </a:t>
            </a:r>
            <a:r>
              <a:rPr lang="en-US" sz="2800" b="1" smtClean="0">
                <a:latin typeface="Times New Roman" pitchFamily="18" charset="0"/>
                <a:cs typeface="Times New Roman" pitchFamily="18" charset="0"/>
              </a:rPr>
              <a:t>2015</a:t>
            </a:r>
            <a:endParaRPr lang="en-US" sz="2800" b="1" smtClean="0">
              <a:latin typeface="Times New Roman" pitchFamily="18" charset="0"/>
              <a:cs typeface="Times New Roman" pitchFamily="18" charset="0"/>
            </a:endParaRPr>
          </a:p>
          <a:p>
            <a:pPr algn="ctr"/>
            <a:r>
              <a:rPr lang="en-US" sz="2000" b="1" u="sng" smtClean="0">
                <a:latin typeface="Times New Roman" pitchFamily="18" charset="0"/>
                <a:cs typeface="Times New Roman" pitchFamily="18" charset="0"/>
              </a:rPr>
              <a:t>LUYỆN TỪ VÀ CÂU</a:t>
            </a:r>
            <a:endParaRPr lang="en-US" sz="2000" b="1" u="sng">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blinds(horizontal)">
                                      <p:cBhvr>
                                        <p:cTn id="10" dur="5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linds(horizontal)">
                                      <p:cBhvr>
                                        <p:cTn id="15" dur="500"/>
                                        <p:tgtEl>
                                          <p:spTgt spid="12"/>
                                        </p:tgtEl>
                                      </p:cBhvr>
                                    </p:animEffect>
                                  </p:childTnLst>
                                </p:cTn>
                              </p:par>
                              <p:par>
                                <p:cTn id="16" presetID="3" presetClass="entr" presetSubtype="10" fill="hold" nodeType="with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blinds(horizontal)">
                                      <p:cBhvr>
                                        <p:cTn id="18" dur="500"/>
                                        <p:tgtEl>
                                          <p:spTgt spid="20"/>
                                        </p:tgtEl>
                                      </p:cBhvr>
                                    </p:animEffect>
                                  </p:childTnLst>
                                </p:cTn>
                              </p:par>
                              <p:par>
                                <p:cTn id="19" presetID="3" presetClass="entr" presetSubtype="10" fill="hold" nodeType="with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blinds(horizontal)">
                                      <p:cBhvr>
                                        <p:cTn id="21" dur="500"/>
                                        <p:tgtEl>
                                          <p:spTgt spid="25"/>
                                        </p:tgtEl>
                                      </p:cBhvr>
                                    </p:animEffect>
                                  </p:childTnLst>
                                </p:cTn>
                              </p:par>
                              <p:par>
                                <p:cTn id="22" presetID="3" presetClass="entr" presetSubtype="10" fill="hold" nodeType="withEffect">
                                  <p:stCondLst>
                                    <p:cond delay="0"/>
                                  </p:stCondLst>
                                  <p:childTnLst>
                                    <p:set>
                                      <p:cBhvr>
                                        <p:cTn id="23" dur="1" fill="hold">
                                          <p:stCondLst>
                                            <p:cond delay="0"/>
                                          </p:stCondLst>
                                        </p:cTn>
                                        <p:tgtEl>
                                          <p:spTgt spid="27"/>
                                        </p:tgtEl>
                                        <p:attrNameLst>
                                          <p:attrName>style.visibility</p:attrName>
                                        </p:attrNameLst>
                                      </p:cBhvr>
                                      <p:to>
                                        <p:strVal val="visible"/>
                                      </p:to>
                                    </p:set>
                                    <p:animEffect transition="in" filter="blinds(horizontal)">
                                      <p:cBhvr>
                                        <p:cTn id="24" dur="500"/>
                                        <p:tgtEl>
                                          <p:spTgt spid="27"/>
                                        </p:tgtEl>
                                      </p:cBhvr>
                                    </p:animEffect>
                                  </p:childTnLst>
                                </p:cTn>
                              </p:par>
                              <p:par>
                                <p:cTn id="25" presetID="3" presetClass="entr" presetSubtype="10" fill="hold" nodeType="with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blinds(horizontal)">
                                      <p:cBhvr>
                                        <p:cTn id="27" dur="500"/>
                                        <p:tgtEl>
                                          <p:spTgt spid="29"/>
                                        </p:tgtEl>
                                      </p:cBhvr>
                                    </p:animEffect>
                                  </p:childTnLst>
                                </p:cTn>
                              </p:par>
                              <p:par>
                                <p:cTn id="28" presetID="3" presetClass="entr" presetSubtype="10" fill="hold" nodeType="withEffect">
                                  <p:stCondLst>
                                    <p:cond delay="0"/>
                                  </p:stCondLst>
                                  <p:childTnLst>
                                    <p:set>
                                      <p:cBhvr>
                                        <p:cTn id="29" dur="1" fill="hold">
                                          <p:stCondLst>
                                            <p:cond delay="0"/>
                                          </p:stCondLst>
                                        </p:cTn>
                                        <p:tgtEl>
                                          <p:spTgt spid="32"/>
                                        </p:tgtEl>
                                        <p:attrNameLst>
                                          <p:attrName>style.visibility</p:attrName>
                                        </p:attrNameLst>
                                      </p:cBhvr>
                                      <p:to>
                                        <p:strVal val="visible"/>
                                      </p:to>
                                    </p:set>
                                    <p:animEffect transition="in" filter="blinds(horizontal)">
                                      <p:cBhvr>
                                        <p:cTn id="30"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8600" y="1"/>
            <a:ext cx="8763000" cy="830997"/>
          </a:xfrm>
          <a:prstGeom prst="rect">
            <a:avLst/>
          </a:prstGeom>
          <a:noFill/>
        </p:spPr>
        <p:txBody>
          <a:bodyPr wrap="square" rtlCol="0">
            <a:spAutoFit/>
          </a:bodyPr>
          <a:lstStyle/>
          <a:p>
            <a:r>
              <a:rPr lang="en-US" sz="2400" b="1" smtClean="0">
                <a:latin typeface="Times New Roman" pitchFamily="18" charset="0"/>
                <a:cs typeface="Times New Roman" pitchFamily="18" charset="0"/>
              </a:rPr>
              <a:t>Bài 2: Chọn các đại từ xưng hô </a:t>
            </a:r>
            <a:r>
              <a:rPr lang="en-US" sz="2400" b="1" smtClean="0">
                <a:solidFill>
                  <a:schemeClr val="accent3"/>
                </a:solidFill>
                <a:latin typeface="Times New Roman" pitchFamily="18" charset="0"/>
                <a:cs typeface="Times New Roman" pitchFamily="18" charset="0"/>
              </a:rPr>
              <a:t>tôi, nó, chúng ta </a:t>
            </a:r>
            <a:r>
              <a:rPr lang="en-US" sz="2400" b="1" smtClean="0">
                <a:latin typeface="Times New Roman" pitchFamily="18" charset="0"/>
                <a:cs typeface="Times New Roman" pitchFamily="18" charset="0"/>
              </a:rPr>
              <a:t>thích hợp với mỗi chỗ trống trong đoạn văn sau: </a:t>
            </a:r>
            <a:endParaRPr lang="en-US" sz="2400" b="1">
              <a:latin typeface="Times New Roman" pitchFamily="18" charset="0"/>
              <a:cs typeface="Times New Roman" pitchFamily="18" charset="0"/>
            </a:endParaRPr>
          </a:p>
        </p:txBody>
      </p:sp>
      <p:sp>
        <p:nvSpPr>
          <p:cNvPr id="9" name="TextBox 8"/>
          <p:cNvSpPr txBox="1">
            <a:spLocks noChangeArrowheads="1"/>
          </p:cNvSpPr>
          <p:nvPr/>
        </p:nvSpPr>
        <p:spPr bwMode="auto">
          <a:xfrm>
            <a:off x="380999" y="990600"/>
            <a:ext cx="8534401" cy="4524315"/>
          </a:xfrm>
          <a:prstGeom prst="rect">
            <a:avLst/>
          </a:prstGeom>
          <a:noFill/>
          <a:ln>
            <a:noFill/>
          </a:ln>
          <a:extLst>
            <a:ext uri="{909E8E84-426E-40DD-AFC4-6F175D3DCCD1}"/>
            <a:ext uri="{91240B29-F687-4F45-9708-019B960494DF}"/>
          </a:extLst>
        </p:spPr>
        <p:txBody>
          <a:bodyPr wrap="square">
            <a:spAutoFit/>
          </a:bodyPr>
          <a:lstStyle>
            <a:lvl1pPr eaLnBrk="0" hangingPunct="0">
              <a:defRPr sz="2800">
                <a:solidFill>
                  <a:schemeClr val="tx1"/>
                </a:solidFill>
                <a:latin typeface="Times New Roman" pitchFamily="18" charset="0"/>
              </a:defRPr>
            </a:lvl1pPr>
            <a:lvl2pPr marL="742950" indent="-285750" eaLnBrk="0" hangingPunct="0">
              <a:defRPr sz="2800">
                <a:solidFill>
                  <a:schemeClr val="tx1"/>
                </a:solidFill>
                <a:latin typeface="Times New Roman" pitchFamily="18" charset="0"/>
              </a:defRPr>
            </a:lvl2pPr>
            <a:lvl3pPr marL="1143000" indent="-228600" eaLnBrk="0" hangingPunct="0">
              <a:defRPr sz="2800">
                <a:solidFill>
                  <a:schemeClr val="tx1"/>
                </a:solidFill>
                <a:latin typeface="Times New Roman" pitchFamily="18" charset="0"/>
              </a:defRPr>
            </a:lvl3pPr>
            <a:lvl4pPr marL="1600200" indent="-228600" eaLnBrk="0" hangingPunct="0">
              <a:defRPr sz="2800">
                <a:solidFill>
                  <a:schemeClr val="tx1"/>
                </a:solidFill>
                <a:latin typeface="Times New Roman" pitchFamily="18" charset="0"/>
              </a:defRPr>
            </a:lvl4pPr>
            <a:lvl5pPr marL="2057400" indent="-228600" eaLnBrk="0" hangingPunct="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indent="396875" algn="just">
              <a:spcBef>
                <a:spcPts val="0"/>
              </a:spcBef>
              <a:defRPr/>
            </a:pPr>
            <a:r>
              <a:rPr lang="en-US" sz="2400" smtClean="0">
                <a:cs typeface="Times New Roman" pitchFamily="18" charset="0"/>
              </a:rPr>
              <a:t>Bồ Chao hốt hoảng kể với các bạn :</a:t>
            </a:r>
          </a:p>
          <a:p>
            <a:pPr indent="396875" algn="just">
              <a:spcBef>
                <a:spcPts val="0"/>
              </a:spcBef>
              <a:defRPr/>
            </a:pPr>
            <a:r>
              <a:rPr lang="en-US" sz="2400" b="1" smtClean="0">
                <a:solidFill>
                  <a:srgbClr val="0070C0"/>
                </a:solidFill>
                <a:cs typeface="Times New Roman" pitchFamily="18" charset="0"/>
              </a:rPr>
              <a:t>-….</a:t>
            </a:r>
            <a:r>
              <a:rPr lang="en-US" sz="2400" smtClean="0">
                <a:solidFill>
                  <a:srgbClr val="00B0F0"/>
                </a:solidFill>
                <a:cs typeface="Times New Roman" pitchFamily="18" charset="0"/>
              </a:rPr>
              <a:t> </a:t>
            </a:r>
            <a:r>
              <a:rPr lang="en-US" sz="2400" smtClean="0">
                <a:cs typeface="Times New Roman" pitchFamily="18" charset="0"/>
              </a:rPr>
              <a:t>và Tu Hú đang bay dọc một con sông lớn, chợt Tu Hú gọi : “Kìa, cái trụ chống trời.” </a:t>
            </a:r>
            <a:r>
              <a:rPr lang="en-US" sz="2400" b="1" i="1" smtClean="0">
                <a:solidFill>
                  <a:srgbClr val="0000FF"/>
                </a:solidFill>
                <a:cs typeface="Times New Roman" pitchFamily="18" charset="0"/>
              </a:rPr>
              <a:t>…..</a:t>
            </a:r>
            <a:r>
              <a:rPr lang="en-US" sz="2400" smtClean="0">
                <a:cs typeface="Times New Roman" pitchFamily="18" charset="0"/>
              </a:rPr>
              <a:t>ngước nhìn lên. Trước mắt là những ống thép dọc ngang nối nhau chạy vút tận mây xanh. </a:t>
            </a:r>
            <a:r>
              <a:rPr lang="en-US" sz="2400" b="1" i="1" smtClean="0">
                <a:solidFill>
                  <a:srgbClr val="0000FF"/>
                </a:solidFill>
                <a:cs typeface="Times New Roman" pitchFamily="18" charset="0"/>
              </a:rPr>
              <a:t>……</a:t>
            </a:r>
            <a:r>
              <a:rPr lang="en-US" sz="2400" smtClean="0">
                <a:cs typeface="Times New Roman" pitchFamily="18" charset="0"/>
              </a:rPr>
              <a:t> tựa như một cái cầu xe lửa đồ sộ không phải bắc ngang sông, mà dựng đứng trên trời cao.</a:t>
            </a:r>
          </a:p>
          <a:p>
            <a:pPr indent="396875" algn="just">
              <a:spcBef>
                <a:spcPts val="0"/>
              </a:spcBef>
              <a:defRPr/>
            </a:pPr>
            <a:r>
              <a:rPr lang="en-US" sz="2400" smtClean="0">
                <a:cs typeface="Times New Roman" pitchFamily="18" charset="0"/>
              </a:rPr>
              <a:t>Thấy vậy, Bồ Các mới à lên một tiếng rồi thong thả nói :</a:t>
            </a:r>
          </a:p>
          <a:p>
            <a:pPr indent="396875" algn="just">
              <a:spcBef>
                <a:spcPts val="0"/>
              </a:spcBef>
              <a:defRPr/>
            </a:pPr>
            <a:r>
              <a:rPr lang="en-US" sz="2400" b="1" smtClean="0">
                <a:solidFill>
                  <a:srgbClr val="0070C0"/>
                </a:solidFill>
                <a:cs typeface="Times New Roman" pitchFamily="18" charset="0"/>
              </a:rPr>
              <a:t>-……</a:t>
            </a:r>
            <a:r>
              <a:rPr lang="en-US" sz="2400" smtClean="0">
                <a:cs typeface="Times New Roman" pitchFamily="18" charset="0"/>
              </a:rPr>
              <a:t>cũng từng bay qua cái trụ đó. </a:t>
            </a:r>
            <a:r>
              <a:rPr lang="en-US" sz="2400" b="1" i="1" smtClean="0">
                <a:solidFill>
                  <a:srgbClr val="0000FF"/>
                </a:solidFill>
                <a:cs typeface="Times New Roman" pitchFamily="18" charset="0"/>
              </a:rPr>
              <a:t>……</a:t>
            </a:r>
            <a:r>
              <a:rPr lang="en-US" sz="2400" smtClean="0">
                <a:cs typeface="Times New Roman" pitchFamily="18" charset="0"/>
              </a:rPr>
              <a:t>cao hơn tất cả các ống khói, những trụ buồm, cột điện mà </a:t>
            </a:r>
            <a:r>
              <a:rPr lang="en-US" sz="2400" b="1" i="1" smtClean="0">
                <a:solidFill>
                  <a:srgbClr val="0000FF"/>
                </a:solidFill>
                <a:cs typeface="Times New Roman" pitchFamily="18" charset="0"/>
              </a:rPr>
              <a:t>…….</a:t>
            </a:r>
            <a:r>
              <a:rPr lang="en-US" sz="2400" smtClean="0">
                <a:cs typeface="Times New Roman" pitchFamily="18" charset="0"/>
              </a:rPr>
              <a:t>thường gặp. Đó là trụ điện cao thế mới được xây dựng.</a:t>
            </a:r>
          </a:p>
          <a:p>
            <a:pPr indent="396875" algn="just">
              <a:spcBef>
                <a:spcPts val="0"/>
              </a:spcBef>
              <a:defRPr/>
            </a:pPr>
            <a:r>
              <a:rPr lang="en-US" sz="2400" smtClean="0">
                <a:cs typeface="Times New Roman" pitchFamily="18" charset="0"/>
              </a:rPr>
              <a:t>Mọi người hiểu rõ sự thực, sung sướng thở phào. Ai nấy cười to vì thấy Bồ Chao đã quá sợ sệt.</a:t>
            </a:r>
            <a:endParaRPr lang="en-US" sz="240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8600" y="1"/>
            <a:ext cx="8763000" cy="830997"/>
          </a:xfrm>
          <a:prstGeom prst="rect">
            <a:avLst/>
          </a:prstGeom>
          <a:noFill/>
        </p:spPr>
        <p:txBody>
          <a:bodyPr wrap="square" rtlCol="0">
            <a:spAutoFit/>
          </a:bodyPr>
          <a:lstStyle/>
          <a:p>
            <a:r>
              <a:rPr lang="en-US" sz="2400" b="1" smtClean="0">
                <a:latin typeface="Times New Roman" pitchFamily="18" charset="0"/>
                <a:cs typeface="Times New Roman" pitchFamily="18" charset="0"/>
              </a:rPr>
              <a:t>Bài 2: Chọn các đại từ xưng hô </a:t>
            </a:r>
            <a:r>
              <a:rPr lang="en-US" sz="2400" b="1" smtClean="0">
                <a:solidFill>
                  <a:schemeClr val="accent3"/>
                </a:solidFill>
                <a:latin typeface="Times New Roman" pitchFamily="18" charset="0"/>
                <a:cs typeface="Times New Roman" pitchFamily="18" charset="0"/>
              </a:rPr>
              <a:t>tôi, nó, chúng ta </a:t>
            </a:r>
            <a:r>
              <a:rPr lang="en-US" sz="2400" b="1" smtClean="0">
                <a:latin typeface="Times New Roman" pitchFamily="18" charset="0"/>
                <a:cs typeface="Times New Roman" pitchFamily="18" charset="0"/>
              </a:rPr>
              <a:t>thích hợp với mỗi chỗ trống trong đoạn văn sau: </a:t>
            </a:r>
            <a:endParaRPr lang="en-US" sz="2400" b="1">
              <a:latin typeface="Times New Roman" pitchFamily="18" charset="0"/>
              <a:cs typeface="Times New Roman" pitchFamily="18" charset="0"/>
            </a:endParaRPr>
          </a:p>
        </p:txBody>
      </p:sp>
      <p:sp>
        <p:nvSpPr>
          <p:cNvPr id="4" name="TextBox 3"/>
          <p:cNvSpPr txBox="1"/>
          <p:nvPr/>
        </p:nvSpPr>
        <p:spPr>
          <a:xfrm>
            <a:off x="457200" y="914400"/>
            <a:ext cx="8305800" cy="4524315"/>
          </a:xfrm>
          <a:prstGeom prst="rect">
            <a:avLst/>
          </a:prstGeom>
          <a:noFill/>
        </p:spPr>
        <p:txBody>
          <a:bodyPr wrap="square" rtlCol="0">
            <a:spAutoFit/>
          </a:bodyPr>
          <a:lstStyle/>
          <a:p>
            <a:pPr indent="396875" algn="just">
              <a:spcBef>
                <a:spcPts val="0"/>
              </a:spcBef>
              <a:defRPr/>
            </a:pPr>
            <a:r>
              <a:rPr lang="en-US" sz="2400" smtClean="0">
                <a:latin typeface="Times New Roman" pitchFamily="18" charset="0"/>
                <a:cs typeface="Times New Roman" pitchFamily="18" charset="0"/>
              </a:rPr>
              <a:t>Bồ Chao hốt hoảng kể với các bạn :</a:t>
            </a:r>
          </a:p>
          <a:p>
            <a:pPr indent="396875" algn="just">
              <a:spcBef>
                <a:spcPts val="0"/>
              </a:spcBef>
              <a:defRPr/>
            </a:pPr>
            <a:r>
              <a:rPr lang="en-US" sz="2400" b="1" i="1" smtClean="0">
                <a:solidFill>
                  <a:schemeClr val="accent3"/>
                </a:solidFill>
                <a:latin typeface="Times New Roman" pitchFamily="18" charset="0"/>
                <a:cs typeface="Times New Roman" pitchFamily="18" charset="0"/>
              </a:rPr>
              <a:t>- Tôi </a:t>
            </a:r>
            <a:r>
              <a:rPr lang="en-US" sz="2400" smtClean="0">
                <a:latin typeface="Times New Roman" pitchFamily="18" charset="0"/>
                <a:cs typeface="Times New Roman" pitchFamily="18" charset="0"/>
              </a:rPr>
              <a:t>và Tu Hú đang bay dọc một con sông lớn, chợt Tu Hú gọi: “Kìa, cái trụ chống trời.” </a:t>
            </a:r>
            <a:r>
              <a:rPr lang="en-US" sz="2400" b="1" i="1" smtClean="0">
                <a:solidFill>
                  <a:schemeClr val="accent3"/>
                </a:solidFill>
                <a:latin typeface="Times New Roman" pitchFamily="18" charset="0"/>
                <a:cs typeface="Times New Roman" pitchFamily="18" charset="0"/>
              </a:rPr>
              <a:t>Tôi</a:t>
            </a:r>
            <a:r>
              <a:rPr lang="en-US" sz="2400" b="1" i="1" smtClean="0">
                <a:solidFill>
                  <a:srgbClr val="0000FF"/>
                </a:solidFill>
                <a:latin typeface="Times New Roman" pitchFamily="18" charset="0"/>
                <a:cs typeface="Times New Roman" pitchFamily="18" charset="0"/>
              </a:rPr>
              <a:t> </a:t>
            </a:r>
            <a:r>
              <a:rPr lang="en-US" sz="2400" smtClean="0">
                <a:latin typeface="Times New Roman" pitchFamily="18" charset="0"/>
                <a:cs typeface="Times New Roman" pitchFamily="18" charset="0"/>
              </a:rPr>
              <a:t>ngước nhìn lên. Trước mắt là những ống thép dọc ngang nối nhau chạy vút tận mây xanh. </a:t>
            </a:r>
            <a:r>
              <a:rPr lang="en-US" sz="2400" b="1" i="1" smtClean="0">
                <a:solidFill>
                  <a:schemeClr val="accent3"/>
                </a:solidFill>
                <a:latin typeface="Times New Roman" pitchFamily="18" charset="0"/>
                <a:cs typeface="Times New Roman" pitchFamily="18" charset="0"/>
              </a:rPr>
              <a:t>Nó</a:t>
            </a:r>
            <a:r>
              <a:rPr lang="en-US" sz="2400" b="1" i="1" smtClean="0">
                <a:solidFill>
                  <a:srgbClr val="0000FF"/>
                </a:solidFill>
                <a:latin typeface="Times New Roman" pitchFamily="18" charset="0"/>
                <a:cs typeface="Times New Roman" pitchFamily="18" charset="0"/>
              </a:rPr>
              <a:t> </a:t>
            </a:r>
            <a:r>
              <a:rPr lang="en-US" sz="2400" smtClean="0">
                <a:latin typeface="Times New Roman" pitchFamily="18" charset="0"/>
                <a:cs typeface="Times New Roman" pitchFamily="18" charset="0"/>
              </a:rPr>
              <a:t>tựa như một cái cầu xe lửa đồ sộ không phải bắc ngang sông, mà dựng đứng trên trời cao.</a:t>
            </a:r>
          </a:p>
          <a:p>
            <a:pPr indent="396875" algn="just">
              <a:spcBef>
                <a:spcPts val="0"/>
              </a:spcBef>
              <a:defRPr/>
            </a:pPr>
            <a:r>
              <a:rPr lang="en-US" sz="2400" smtClean="0">
                <a:latin typeface="Times New Roman" pitchFamily="18" charset="0"/>
                <a:cs typeface="Times New Roman" pitchFamily="18" charset="0"/>
              </a:rPr>
              <a:t>Thấy vậy, Bồ Các mới à lên một tiếng rồi thong thả nói :</a:t>
            </a:r>
          </a:p>
          <a:p>
            <a:pPr indent="396875" algn="just">
              <a:spcBef>
                <a:spcPts val="0"/>
              </a:spcBef>
              <a:defRPr/>
            </a:pPr>
            <a:r>
              <a:rPr lang="en-US" sz="2400" b="1" i="1" smtClean="0">
                <a:solidFill>
                  <a:schemeClr val="accent3"/>
                </a:solidFill>
                <a:latin typeface="Times New Roman" pitchFamily="18" charset="0"/>
                <a:cs typeface="Times New Roman" pitchFamily="18" charset="0"/>
              </a:rPr>
              <a:t>- Tôi</a:t>
            </a:r>
            <a:r>
              <a:rPr lang="en-US" sz="2400" smtClean="0">
                <a:solidFill>
                  <a:srgbClr val="00B0F0"/>
                </a:solidFill>
                <a:latin typeface="Times New Roman" pitchFamily="18" charset="0"/>
                <a:cs typeface="Times New Roman" pitchFamily="18" charset="0"/>
              </a:rPr>
              <a:t> </a:t>
            </a:r>
            <a:r>
              <a:rPr lang="en-US" sz="2400" smtClean="0">
                <a:latin typeface="Times New Roman" pitchFamily="18" charset="0"/>
                <a:cs typeface="Times New Roman" pitchFamily="18" charset="0"/>
              </a:rPr>
              <a:t>cũng từng bay qua cái trụ đó.</a:t>
            </a:r>
            <a:r>
              <a:rPr lang="en-US" sz="2400" b="1" i="1" smtClean="0">
                <a:latin typeface="Times New Roman" pitchFamily="18" charset="0"/>
                <a:cs typeface="Times New Roman" pitchFamily="18" charset="0"/>
              </a:rPr>
              <a:t> </a:t>
            </a:r>
            <a:r>
              <a:rPr lang="en-US" sz="2400" b="1" i="1" smtClean="0">
                <a:solidFill>
                  <a:schemeClr val="accent3"/>
                </a:solidFill>
                <a:latin typeface="Times New Roman" pitchFamily="18" charset="0"/>
                <a:cs typeface="Times New Roman" pitchFamily="18" charset="0"/>
              </a:rPr>
              <a:t>Nó </a:t>
            </a:r>
            <a:r>
              <a:rPr lang="en-US" sz="2400" smtClean="0">
                <a:latin typeface="Times New Roman" pitchFamily="18" charset="0"/>
                <a:cs typeface="Times New Roman" pitchFamily="18" charset="0"/>
              </a:rPr>
              <a:t>cao hơn tất cả các ống khói, những trụ buồm, cột điện mà </a:t>
            </a:r>
            <a:r>
              <a:rPr lang="en-US" sz="2400" b="1" i="1" smtClean="0">
                <a:solidFill>
                  <a:schemeClr val="accent3"/>
                </a:solidFill>
                <a:latin typeface="Times New Roman" pitchFamily="18" charset="0"/>
                <a:cs typeface="Times New Roman" pitchFamily="18" charset="0"/>
              </a:rPr>
              <a:t>chúng ta </a:t>
            </a:r>
            <a:r>
              <a:rPr lang="en-US" sz="2400" smtClean="0">
                <a:latin typeface="Times New Roman" pitchFamily="18" charset="0"/>
                <a:cs typeface="Times New Roman" pitchFamily="18" charset="0"/>
              </a:rPr>
              <a:t>thường gặp. Đó là trụ điện cao thế mới được xây dựng.</a:t>
            </a:r>
          </a:p>
          <a:p>
            <a:pPr indent="396875" algn="just">
              <a:spcBef>
                <a:spcPts val="0"/>
              </a:spcBef>
              <a:defRPr/>
            </a:pPr>
            <a:r>
              <a:rPr lang="en-US" sz="2400" smtClean="0">
                <a:latin typeface="Times New Roman" pitchFamily="18" charset="0"/>
                <a:cs typeface="Times New Roman" pitchFamily="18" charset="0"/>
              </a:rPr>
              <a:t>Mọi người hiểu rõ sự thực, sung sướng thở phào. Ai nấy cười to vì thấy Bồ Chao đã quá sợ sệt.</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TotalTime>
  <Words>1247</Words>
  <Application>Microsoft Office PowerPoint</Application>
  <PresentationFormat>On-screen Show (4:3)</PresentationFormat>
  <Paragraphs>95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andongnhi</dc:creator>
  <cp:lastModifiedBy>Admin</cp:lastModifiedBy>
  <cp:revision>30</cp:revision>
  <dcterms:created xsi:type="dcterms:W3CDTF">2014-11-04T12:07:31Z</dcterms:created>
  <dcterms:modified xsi:type="dcterms:W3CDTF">2015-11-04T08:22:24Z</dcterms:modified>
</cp:coreProperties>
</file>